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88" r:id="rId4"/>
    <p:sldId id="258" r:id="rId5"/>
    <p:sldId id="259" r:id="rId6"/>
    <p:sldId id="263" r:id="rId7"/>
    <p:sldId id="264" r:id="rId8"/>
    <p:sldId id="265" r:id="rId9"/>
    <p:sldId id="266" r:id="rId10"/>
    <p:sldId id="267" r:id="rId11"/>
    <p:sldId id="268" r:id="rId12"/>
    <p:sldId id="270" r:id="rId13"/>
    <p:sldId id="271" r:id="rId14"/>
    <p:sldId id="272" r:id="rId15"/>
    <p:sldId id="273" r:id="rId16"/>
    <p:sldId id="286" r:id="rId17"/>
    <p:sldId id="274" r:id="rId18"/>
    <p:sldId id="282" r:id="rId19"/>
    <p:sldId id="276" r:id="rId20"/>
    <p:sldId id="278" r:id="rId21"/>
    <p:sldId id="284" r:id="rId22"/>
    <p:sldId id="283" r:id="rId23"/>
    <p:sldId id="277" r:id="rId24"/>
    <p:sldId id="287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9" autoAdjust="0"/>
    <p:restoredTop sz="97412" autoAdjust="0"/>
  </p:normalViewPr>
  <p:slideViewPr>
    <p:cSldViewPr snapToGrid="0">
      <p:cViewPr varScale="1">
        <p:scale>
          <a:sx n="82" d="100"/>
          <a:sy n="82" d="100"/>
        </p:scale>
        <p:origin x="672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88AB0CE5-9F9B-49FB-8B82-F3A2D47D4F93}" type="datetimeFigureOut">
              <a:rPr lang="es-ES" smtClean="0"/>
              <a:pPr/>
              <a:t>08/09/2020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3E3EE5D7-718B-4F69-8F83-98911C7D081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067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B0CE5-9F9B-49FB-8B82-F3A2D47D4F93}" type="datetimeFigureOut">
              <a:rPr lang="es-ES" smtClean="0"/>
              <a:pPr/>
              <a:t>08/09/2020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EE5D7-718B-4F69-8F83-98911C7D081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2568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B0CE5-9F9B-49FB-8B82-F3A2D47D4F93}" type="datetimeFigureOut">
              <a:rPr lang="es-ES" smtClean="0"/>
              <a:pPr/>
              <a:t>08/09/2020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EE5D7-718B-4F69-8F83-98911C7D081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7751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B0CE5-9F9B-49FB-8B82-F3A2D47D4F93}" type="datetimeFigureOut">
              <a:rPr lang="es-ES" smtClean="0"/>
              <a:pPr/>
              <a:t>08/09/2020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EE5D7-718B-4F69-8F83-98911C7D081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5997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B0CE5-9F9B-49FB-8B82-F3A2D47D4F93}" type="datetimeFigureOut">
              <a:rPr lang="es-ES" smtClean="0"/>
              <a:pPr/>
              <a:t>08/09/2020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EE5D7-718B-4F69-8F83-98911C7D081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5978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B0CE5-9F9B-49FB-8B82-F3A2D47D4F93}" type="datetimeFigureOut">
              <a:rPr lang="es-ES" smtClean="0"/>
              <a:pPr/>
              <a:t>08/09/2020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EE5D7-718B-4F69-8F83-98911C7D081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2790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B0CE5-9F9B-49FB-8B82-F3A2D47D4F93}" type="datetimeFigureOut">
              <a:rPr lang="es-ES" smtClean="0"/>
              <a:pPr/>
              <a:t>08/09/2020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EE5D7-718B-4F69-8F83-98911C7D081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4429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B0CE5-9F9B-49FB-8B82-F3A2D47D4F93}" type="datetimeFigureOut">
              <a:rPr lang="es-ES" smtClean="0"/>
              <a:pPr/>
              <a:t>08/09/2020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EE5D7-718B-4F69-8F83-98911C7D081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1423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B0CE5-9F9B-49FB-8B82-F3A2D47D4F93}" type="datetimeFigureOut">
              <a:rPr lang="es-ES" smtClean="0"/>
              <a:pPr/>
              <a:t>08/09/2020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EE5D7-718B-4F69-8F83-98911C7D081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0072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B0CE5-9F9B-49FB-8B82-F3A2D47D4F93}" type="datetimeFigureOut">
              <a:rPr lang="es-ES" smtClean="0"/>
              <a:pPr/>
              <a:t>08/09/2020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EE5D7-718B-4F69-8F83-98911C7D081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89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B0CE5-9F9B-49FB-8B82-F3A2D47D4F93}" type="datetimeFigureOut">
              <a:rPr lang="es-ES" smtClean="0"/>
              <a:pPr/>
              <a:t>08/09/2020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EE5D7-718B-4F69-8F83-98911C7D081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71034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B0CE5-9F9B-49FB-8B82-F3A2D47D4F93}" type="datetimeFigureOut">
              <a:rPr lang="es-ES" smtClean="0"/>
              <a:pPr/>
              <a:t>08/09/2020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EE5D7-718B-4F69-8F83-98911C7D081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91231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B0CE5-9F9B-49FB-8B82-F3A2D47D4F93}" type="datetimeFigureOut">
              <a:rPr lang="es-ES" smtClean="0"/>
              <a:pPr/>
              <a:t>08/09/2020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EE5D7-718B-4F69-8F83-98911C7D081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3362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B0CE5-9F9B-49FB-8B82-F3A2D47D4F93}" type="datetimeFigureOut">
              <a:rPr lang="es-ES" smtClean="0"/>
              <a:pPr/>
              <a:t>08/09/2020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EE5D7-718B-4F69-8F83-98911C7D081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7521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B0CE5-9F9B-49FB-8B82-F3A2D47D4F93}" type="datetimeFigureOut">
              <a:rPr lang="es-ES" smtClean="0"/>
              <a:pPr/>
              <a:t>08/09/2020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EE5D7-718B-4F69-8F83-98911C7D081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048054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88AB0CE5-9F9B-49FB-8B82-F3A2D47D4F93}" type="datetimeFigureOut">
              <a:rPr lang="es-ES" smtClean="0"/>
              <a:pPr/>
              <a:t>08/09/2020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EE5D7-718B-4F69-8F83-98911C7D081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47486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88AB0CE5-9F9B-49FB-8B82-F3A2D47D4F93}" type="datetimeFigureOut">
              <a:rPr lang="es-ES" smtClean="0"/>
              <a:pPr/>
              <a:t>08/09/2020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EE5D7-718B-4F69-8F83-98911C7D081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5606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88AB0CE5-9F9B-49FB-8B82-F3A2D47D4F93}" type="datetimeFigureOut">
              <a:rPr lang="es-ES" smtClean="0"/>
              <a:pPr/>
              <a:t>08/09/2020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s-E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3E3EE5D7-718B-4F69-8F83-98911C7D081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4391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s://1.bp.blogspot.com/-wPWU-nKFF6g/W-Q2-rx9hOI/AAAAAAAAlLo/yFw5sJeNDGgEECcHmNK_HKbdQle5nz3IACLcBGAs/s1600/IMG_20181108_101356.jpg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1.bp.blogspot.com/-7IGX7BliLO4/XjRaloHEciI/AAAAAAABCSU/ocNTA30EUycjoCQOHsws2YOllAmP9-83QCNcBGAsYHQ/s1600/IMG-20200129-WA0045.jpg" TargetMode="Externa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B08C85-E090-4B61-893B-AB146B8768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3171" y="1501421"/>
            <a:ext cx="8825658" cy="2677648"/>
          </a:xfrm>
        </p:spPr>
        <p:txBody>
          <a:bodyPr/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REUNIÓN DE INICIO DE CURSO. </a:t>
            </a:r>
            <a:br>
              <a:rPr lang="es-ES" dirty="0">
                <a:solidFill>
                  <a:schemeClr val="bg1"/>
                </a:solidFill>
              </a:rPr>
            </a:br>
            <a:r>
              <a:rPr lang="es-ES" dirty="0">
                <a:solidFill>
                  <a:schemeClr val="bg1"/>
                </a:solidFill>
              </a:rPr>
              <a:t>2º y 3º EDUCACIÓN INFANTIL.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A06A9C6-9FAE-46AE-9966-3CFB54A76A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92022" y="4495160"/>
            <a:ext cx="9196956" cy="861419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s-ES" sz="6000" b="1" dirty="0">
                <a:solidFill>
                  <a:schemeClr val="bg1"/>
                </a:solidFill>
              </a:rPr>
              <a:t>¡BIENVENID@S!</a:t>
            </a:r>
          </a:p>
        </p:txBody>
      </p:sp>
    </p:spTree>
    <p:extLst>
      <p:ext uri="{BB962C8B-B14F-4D97-AF65-F5344CB8AC3E}">
        <p14:creationId xmlns:p14="http://schemas.microsoft.com/office/powerpoint/2010/main" val="3656219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34766" t="21289" r="12500" b="37988"/>
          <a:stretch>
            <a:fillRect/>
          </a:stretch>
        </p:blipFill>
        <p:spPr bwMode="auto">
          <a:xfrm>
            <a:off x="14272161" y="23760545"/>
            <a:ext cx="1603169" cy="1650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F6C428D5-B001-4B92-8DA9-37BA79DC1F35}"/>
              </a:ext>
            </a:extLst>
          </p:cNvPr>
          <p:cNvSpPr txBox="1"/>
          <p:nvPr/>
        </p:nvSpPr>
        <p:spPr>
          <a:xfrm>
            <a:off x="1505087" y="694730"/>
            <a:ext cx="8545689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chemeClr val="bg1"/>
                </a:solidFill>
              </a:rPr>
              <a:t>PROFESORADO.</a:t>
            </a:r>
          </a:p>
          <a:p>
            <a:endParaRPr lang="es-ES" sz="2400" dirty="0">
              <a:solidFill>
                <a:schemeClr val="bg1"/>
              </a:solidFill>
            </a:endParaRPr>
          </a:p>
          <a:p>
            <a:endParaRPr lang="es-ES" sz="2400" dirty="0">
              <a:solidFill>
                <a:schemeClr val="bg1"/>
              </a:solidFill>
            </a:endParaRPr>
          </a:p>
          <a:p>
            <a:pPr algn="ctr"/>
            <a:r>
              <a:rPr lang="es-ES" sz="2400" b="1" dirty="0">
                <a:solidFill>
                  <a:schemeClr val="bg1"/>
                </a:solidFill>
              </a:rPr>
              <a:t> </a:t>
            </a:r>
            <a:endParaRPr lang="es-ES" sz="2400" dirty="0">
              <a:solidFill>
                <a:schemeClr val="bg1"/>
              </a:solidFill>
            </a:endParaRPr>
          </a:p>
          <a:p>
            <a:endParaRPr lang="es-ES" sz="2400" dirty="0">
              <a:solidFill>
                <a:schemeClr val="bg1"/>
              </a:solidFill>
            </a:endParaRPr>
          </a:p>
          <a:p>
            <a:endParaRPr lang="es-ES" sz="2400" b="1" dirty="0">
              <a:solidFill>
                <a:schemeClr val="bg1"/>
              </a:solidFill>
            </a:endParaRPr>
          </a:p>
          <a:p>
            <a:endParaRPr lang="es-ES" sz="2400" b="1" dirty="0">
              <a:solidFill>
                <a:schemeClr val="bg1"/>
              </a:solidFill>
            </a:endParaRPr>
          </a:p>
          <a:p>
            <a:endParaRPr lang="es-ES" sz="2400" dirty="0">
              <a:solidFill>
                <a:schemeClr val="bg1"/>
              </a:solidFill>
            </a:endParaRPr>
          </a:p>
          <a:p>
            <a:endParaRPr lang="es-ES" sz="2400" b="1" dirty="0">
              <a:solidFill>
                <a:schemeClr val="bg1"/>
              </a:solidFill>
            </a:endParaRPr>
          </a:p>
          <a:p>
            <a:endParaRPr lang="es-ES" sz="1000" b="1" dirty="0">
              <a:solidFill>
                <a:schemeClr val="bg1"/>
              </a:solidFill>
            </a:endParaRPr>
          </a:p>
          <a:p>
            <a:r>
              <a:rPr lang="es-ES" sz="2400" b="1" dirty="0">
                <a:solidFill>
                  <a:schemeClr val="bg1"/>
                </a:solidFill>
              </a:rPr>
              <a:t>AUXILIAR DE EDUCACIÓN ESPECIAL: CARMEN.</a:t>
            </a:r>
          </a:p>
          <a:p>
            <a:endParaRPr lang="es-ES" sz="2400" b="1" dirty="0">
              <a:solidFill>
                <a:schemeClr val="bg1"/>
              </a:solidFill>
            </a:endParaRPr>
          </a:p>
          <a:p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7374575" y="3621975"/>
            <a:ext cx="2766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VERO  (MAESTRA BRIT) 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9707880" y="2969824"/>
            <a:ext cx="1959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VERÓNICA</a:t>
            </a:r>
            <a:endParaRPr lang="es-ES" dirty="0"/>
          </a:p>
        </p:txBody>
      </p:sp>
      <p:pic>
        <p:nvPicPr>
          <p:cNvPr id="15" name="14 Imagen" descr="TANIA.jpg"/>
          <p:cNvPicPr>
            <a:picLocks noChangeAspect="1"/>
          </p:cNvPicPr>
          <p:nvPr/>
        </p:nvPicPr>
        <p:blipFill>
          <a:blip r:embed="rId3" cstate="print"/>
          <a:srcRect r="604" b="9091"/>
          <a:stretch>
            <a:fillRect/>
          </a:stretch>
        </p:blipFill>
        <p:spPr>
          <a:xfrm>
            <a:off x="8726021" y="4514009"/>
            <a:ext cx="1040928" cy="1271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15 CuadroTexto"/>
          <p:cNvSpPr txBox="1"/>
          <p:nvPr/>
        </p:nvSpPr>
        <p:spPr>
          <a:xfrm>
            <a:off x="8650184" y="5719952"/>
            <a:ext cx="1189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TANIA </a:t>
            </a:r>
            <a:endParaRPr lang="es-ES" dirty="0"/>
          </a:p>
        </p:txBody>
      </p:sp>
      <p:sp>
        <p:nvSpPr>
          <p:cNvPr id="17" name="16 CuadroTexto"/>
          <p:cNvSpPr txBox="1"/>
          <p:nvPr/>
        </p:nvSpPr>
        <p:spPr>
          <a:xfrm>
            <a:off x="8986666" y="1453959"/>
            <a:ext cx="14710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</a:rPr>
              <a:t>INGLÉS</a:t>
            </a:r>
            <a:endParaRPr lang="es-ES" sz="2400" dirty="0"/>
          </a:p>
        </p:txBody>
      </p:sp>
      <p:sp>
        <p:nvSpPr>
          <p:cNvPr id="18" name="17 CuadroTexto"/>
          <p:cNvSpPr txBox="1"/>
          <p:nvPr/>
        </p:nvSpPr>
        <p:spPr>
          <a:xfrm>
            <a:off x="8416848" y="4096813"/>
            <a:ext cx="1655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</a:rPr>
              <a:t>RELIGIÓN</a:t>
            </a:r>
            <a:endParaRPr lang="es-ES" sz="2400" dirty="0"/>
          </a:p>
        </p:txBody>
      </p:sp>
      <p:pic>
        <p:nvPicPr>
          <p:cNvPr id="19" name="18 Imagen" descr="VERO.jpg"/>
          <p:cNvPicPr>
            <a:picLocks noChangeAspect="1"/>
          </p:cNvPicPr>
          <p:nvPr/>
        </p:nvPicPr>
        <p:blipFill>
          <a:blip r:embed="rId4" cstate="print"/>
          <a:srcRect l="9288" t="13853" r="16368" b="17576"/>
          <a:stretch>
            <a:fillRect/>
          </a:stretch>
        </p:blipFill>
        <p:spPr>
          <a:xfrm>
            <a:off x="8134597" y="2185061"/>
            <a:ext cx="1158743" cy="14250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19 CuadroTexto"/>
          <p:cNvSpPr txBox="1"/>
          <p:nvPr/>
        </p:nvSpPr>
        <p:spPr>
          <a:xfrm>
            <a:off x="4334494" y="1616256"/>
            <a:ext cx="32182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</a:rPr>
              <a:t>2º INFANTIL B: </a:t>
            </a:r>
          </a:p>
          <a:p>
            <a:pPr algn="ctr"/>
            <a:r>
              <a:rPr lang="es-ES" sz="2400" dirty="0">
                <a:solidFill>
                  <a:schemeClr val="bg1"/>
                </a:solidFill>
              </a:rPr>
              <a:t>VERÓNICA</a:t>
            </a:r>
          </a:p>
        </p:txBody>
      </p:sp>
      <p:sp>
        <p:nvSpPr>
          <p:cNvPr id="21" name="20 CuadroTexto"/>
          <p:cNvSpPr txBox="1"/>
          <p:nvPr/>
        </p:nvSpPr>
        <p:spPr>
          <a:xfrm>
            <a:off x="1080654" y="1578651"/>
            <a:ext cx="29332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</a:rPr>
              <a:t>2º INFANTIL A:</a:t>
            </a:r>
          </a:p>
          <a:p>
            <a:pPr algn="ctr"/>
            <a:r>
              <a:rPr lang="es-ES" sz="2400" b="1" dirty="0">
                <a:solidFill>
                  <a:schemeClr val="bg1"/>
                </a:solidFill>
              </a:rPr>
              <a:t> IVANKA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10097193" y="2421184"/>
            <a:ext cx="1189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IVANKA</a:t>
            </a:r>
            <a:endParaRPr lang="es-ES" dirty="0"/>
          </a:p>
        </p:txBody>
      </p:sp>
      <p:sp>
        <p:nvSpPr>
          <p:cNvPr id="26" name="25 CuadroTexto"/>
          <p:cNvSpPr txBox="1"/>
          <p:nvPr/>
        </p:nvSpPr>
        <p:spPr>
          <a:xfrm>
            <a:off x="10251586" y="4120959"/>
            <a:ext cx="14710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</a:rPr>
              <a:t>A.L</a:t>
            </a:r>
            <a:endParaRPr lang="es-ES" sz="2400" dirty="0"/>
          </a:p>
        </p:txBody>
      </p:sp>
      <p:sp>
        <p:nvSpPr>
          <p:cNvPr id="27" name="26 CuadroTexto"/>
          <p:cNvSpPr txBox="1"/>
          <p:nvPr/>
        </p:nvSpPr>
        <p:spPr>
          <a:xfrm>
            <a:off x="10311344" y="5765672"/>
            <a:ext cx="1189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CARMEN</a:t>
            </a:r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62601" y="2499359"/>
            <a:ext cx="1082040" cy="1789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 descr="C:\Documents and Settings\aula\Escritorio\REUNIÓN 2º Y 3º INFANTIL 1º TRI_WEB\fotos\WhatsApp Image 2020-09-08 at 08.53.51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44040" y="2432686"/>
            <a:ext cx="1386840" cy="1737582"/>
          </a:xfrm>
          <a:prstGeom prst="rect">
            <a:avLst/>
          </a:prstGeom>
          <a:noFill/>
        </p:spPr>
      </p:pic>
      <p:pic>
        <p:nvPicPr>
          <p:cNvPr id="2051" name="Picture 3" descr="C:\Documents and Settings\aula\Escritorio\REUNIÓN 2º Y 3º INFANTIL 1º TRI_WEB\fotos\20200908_085819.jpg"/>
          <p:cNvPicPr>
            <a:picLocks noChangeAspect="1" noChangeArrowheads="1"/>
          </p:cNvPicPr>
          <p:nvPr/>
        </p:nvPicPr>
        <p:blipFill>
          <a:blip r:embed="rId7" cstate="print"/>
          <a:srcRect l="27405" t="12959" r="33595" b="11930"/>
          <a:stretch>
            <a:fillRect/>
          </a:stretch>
        </p:blipFill>
        <p:spPr bwMode="auto">
          <a:xfrm rot="5400000">
            <a:off x="10355580" y="4625345"/>
            <a:ext cx="1188720" cy="1112519"/>
          </a:xfrm>
          <a:prstGeom prst="rect">
            <a:avLst/>
          </a:prstGeom>
          <a:noFill/>
        </p:spPr>
      </p:pic>
      <p:pic>
        <p:nvPicPr>
          <p:cNvPr id="22" name="Picture 4" descr="C:\Documents and Settings\aula\Escritorio\REUNIÓN 2º Y 3º INFANTIL 1º TRI_WEB\fotos\20200908_090209.jpg"/>
          <p:cNvPicPr>
            <a:picLocks noChangeAspect="1" noChangeArrowheads="1"/>
          </p:cNvPicPr>
          <p:nvPr/>
        </p:nvPicPr>
        <p:blipFill>
          <a:blip r:embed="rId8" cstate="print"/>
          <a:srcRect l="20360" t="17741" r="31540" b="7783"/>
          <a:stretch>
            <a:fillRect/>
          </a:stretch>
        </p:blipFill>
        <p:spPr bwMode="auto">
          <a:xfrm rot="5400000">
            <a:off x="3784921" y="5115242"/>
            <a:ext cx="1310638" cy="9861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87814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34766" t="21289" r="12500" b="37988"/>
          <a:stretch>
            <a:fillRect/>
          </a:stretch>
        </p:blipFill>
        <p:spPr bwMode="auto">
          <a:xfrm>
            <a:off x="14272161" y="23760545"/>
            <a:ext cx="1603169" cy="1650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F6C428D5-B001-4B92-8DA9-37BA79DC1F35}"/>
              </a:ext>
            </a:extLst>
          </p:cNvPr>
          <p:cNvSpPr txBox="1"/>
          <p:nvPr/>
        </p:nvSpPr>
        <p:spPr>
          <a:xfrm>
            <a:off x="1505087" y="694730"/>
            <a:ext cx="8545689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chemeClr val="bg1"/>
                </a:solidFill>
              </a:rPr>
              <a:t>PROFESORADO.</a:t>
            </a:r>
          </a:p>
          <a:p>
            <a:endParaRPr lang="es-ES" sz="2400" dirty="0">
              <a:solidFill>
                <a:schemeClr val="bg1"/>
              </a:solidFill>
            </a:endParaRPr>
          </a:p>
          <a:p>
            <a:endParaRPr lang="es-ES" sz="2400" dirty="0">
              <a:solidFill>
                <a:schemeClr val="bg1"/>
              </a:solidFill>
            </a:endParaRPr>
          </a:p>
          <a:p>
            <a:pPr algn="ctr"/>
            <a:r>
              <a:rPr lang="es-ES" sz="2400" b="1" dirty="0">
                <a:solidFill>
                  <a:schemeClr val="bg1"/>
                </a:solidFill>
              </a:rPr>
              <a:t> </a:t>
            </a:r>
            <a:endParaRPr lang="es-ES" sz="2400" dirty="0">
              <a:solidFill>
                <a:schemeClr val="bg1"/>
              </a:solidFill>
            </a:endParaRPr>
          </a:p>
          <a:p>
            <a:endParaRPr lang="es-ES" sz="2400" dirty="0">
              <a:solidFill>
                <a:schemeClr val="bg1"/>
              </a:solidFill>
            </a:endParaRPr>
          </a:p>
          <a:p>
            <a:endParaRPr lang="es-ES" sz="2400" b="1" dirty="0">
              <a:solidFill>
                <a:schemeClr val="bg1"/>
              </a:solidFill>
            </a:endParaRPr>
          </a:p>
          <a:p>
            <a:endParaRPr lang="es-ES" sz="2400" b="1" dirty="0">
              <a:solidFill>
                <a:schemeClr val="bg1"/>
              </a:solidFill>
            </a:endParaRPr>
          </a:p>
          <a:p>
            <a:endParaRPr lang="es-ES" sz="2400" dirty="0">
              <a:solidFill>
                <a:schemeClr val="bg1"/>
              </a:solidFill>
            </a:endParaRPr>
          </a:p>
          <a:p>
            <a:endParaRPr lang="es-ES" sz="2400" b="1" dirty="0">
              <a:solidFill>
                <a:schemeClr val="bg1"/>
              </a:solidFill>
            </a:endParaRPr>
          </a:p>
          <a:p>
            <a:r>
              <a:rPr lang="es-ES" sz="2400" b="1" dirty="0">
                <a:solidFill>
                  <a:schemeClr val="bg1"/>
                </a:solidFill>
              </a:rPr>
              <a:t>AUXILIAR DE EDUCACIÓN ESPECIAL: CARMEN.</a:t>
            </a:r>
          </a:p>
          <a:p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7374575" y="3621975"/>
            <a:ext cx="2766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VERO  (MAESTRA BRIT) </a:t>
            </a:r>
            <a:endParaRPr lang="es-ES" dirty="0"/>
          </a:p>
        </p:txBody>
      </p:sp>
      <p:pic>
        <p:nvPicPr>
          <p:cNvPr id="15" name="14 Imagen" descr="TANIA.jpg"/>
          <p:cNvPicPr>
            <a:picLocks noChangeAspect="1"/>
          </p:cNvPicPr>
          <p:nvPr/>
        </p:nvPicPr>
        <p:blipFill>
          <a:blip r:embed="rId3" cstate="print"/>
          <a:srcRect r="604" b="9091"/>
          <a:stretch>
            <a:fillRect/>
          </a:stretch>
        </p:blipFill>
        <p:spPr>
          <a:xfrm>
            <a:off x="8726021" y="4514009"/>
            <a:ext cx="1040928" cy="1271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15 CuadroTexto"/>
          <p:cNvSpPr txBox="1"/>
          <p:nvPr/>
        </p:nvSpPr>
        <p:spPr>
          <a:xfrm>
            <a:off x="8650184" y="5719952"/>
            <a:ext cx="1189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TANIA </a:t>
            </a:r>
            <a:endParaRPr lang="es-ES" dirty="0"/>
          </a:p>
        </p:txBody>
      </p:sp>
      <p:sp>
        <p:nvSpPr>
          <p:cNvPr id="17" name="16 CuadroTexto"/>
          <p:cNvSpPr txBox="1"/>
          <p:nvPr/>
        </p:nvSpPr>
        <p:spPr>
          <a:xfrm>
            <a:off x="8986666" y="1453959"/>
            <a:ext cx="14710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</a:rPr>
              <a:t>INGLÉS</a:t>
            </a:r>
            <a:endParaRPr lang="es-ES" sz="2400" dirty="0"/>
          </a:p>
        </p:txBody>
      </p:sp>
      <p:sp>
        <p:nvSpPr>
          <p:cNvPr id="18" name="17 CuadroTexto"/>
          <p:cNvSpPr txBox="1"/>
          <p:nvPr/>
        </p:nvSpPr>
        <p:spPr>
          <a:xfrm>
            <a:off x="8416848" y="4096813"/>
            <a:ext cx="1655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</a:rPr>
              <a:t>RELIGIÓN</a:t>
            </a:r>
            <a:endParaRPr lang="es-ES" sz="2400" dirty="0"/>
          </a:p>
        </p:txBody>
      </p:sp>
      <p:pic>
        <p:nvPicPr>
          <p:cNvPr id="19" name="18 Imagen" descr="VERO.jpg"/>
          <p:cNvPicPr>
            <a:picLocks noChangeAspect="1"/>
          </p:cNvPicPr>
          <p:nvPr/>
        </p:nvPicPr>
        <p:blipFill>
          <a:blip r:embed="rId4" cstate="print"/>
          <a:srcRect l="9288" t="13853" r="16368" b="17576"/>
          <a:stretch>
            <a:fillRect/>
          </a:stretch>
        </p:blipFill>
        <p:spPr>
          <a:xfrm>
            <a:off x="8134597" y="2185061"/>
            <a:ext cx="1158743" cy="14250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19 CuadroTexto"/>
          <p:cNvSpPr txBox="1"/>
          <p:nvPr/>
        </p:nvSpPr>
        <p:spPr>
          <a:xfrm>
            <a:off x="4334494" y="1616256"/>
            <a:ext cx="32182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</a:rPr>
              <a:t>3º INFANTIL B: </a:t>
            </a:r>
          </a:p>
          <a:p>
            <a:pPr algn="ctr"/>
            <a:r>
              <a:rPr lang="es-ES" sz="2400" dirty="0">
                <a:solidFill>
                  <a:schemeClr val="bg1"/>
                </a:solidFill>
              </a:rPr>
              <a:t>LUCÍA</a:t>
            </a:r>
          </a:p>
        </p:txBody>
      </p:sp>
      <p:sp>
        <p:nvSpPr>
          <p:cNvPr id="21" name="20 CuadroTexto"/>
          <p:cNvSpPr txBox="1"/>
          <p:nvPr/>
        </p:nvSpPr>
        <p:spPr>
          <a:xfrm>
            <a:off x="1080654" y="1578651"/>
            <a:ext cx="29332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</a:rPr>
              <a:t>3º INFANTIL A:</a:t>
            </a:r>
          </a:p>
          <a:p>
            <a:pPr algn="ctr"/>
            <a:r>
              <a:rPr lang="es-ES" sz="2400" b="1" dirty="0">
                <a:solidFill>
                  <a:schemeClr val="bg1"/>
                </a:solidFill>
              </a:rPr>
              <a:t>MARÍA JESÚS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10097193" y="2421184"/>
            <a:ext cx="1189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LUCÍA</a:t>
            </a:r>
            <a:endParaRPr lang="es-ES" dirty="0"/>
          </a:p>
        </p:txBody>
      </p:sp>
      <p:sp>
        <p:nvSpPr>
          <p:cNvPr id="26" name="25 CuadroTexto"/>
          <p:cNvSpPr txBox="1"/>
          <p:nvPr/>
        </p:nvSpPr>
        <p:spPr>
          <a:xfrm>
            <a:off x="10251586" y="4120959"/>
            <a:ext cx="14710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</a:rPr>
              <a:t>A.L</a:t>
            </a:r>
            <a:endParaRPr lang="es-ES" sz="2400" dirty="0"/>
          </a:p>
        </p:txBody>
      </p:sp>
      <p:sp>
        <p:nvSpPr>
          <p:cNvPr id="27" name="26 CuadroTexto"/>
          <p:cNvSpPr txBox="1"/>
          <p:nvPr/>
        </p:nvSpPr>
        <p:spPr>
          <a:xfrm>
            <a:off x="10311344" y="5765672"/>
            <a:ext cx="1189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CARMEN</a:t>
            </a:r>
            <a:endParaRPr lang="es-ES" dirty="0"/>
          </a:p>
        </p:txBody>
      </p:sp>
      <p:pic>
        <p:nvPicPr>
          <p:cNvPr id="1026" name="Picture 2" descr="C:\Documents and Settings\aula\Escritorio\REUNIÓN 2º Y 3º INFANTIL 1º TRI_WEB\fotos\WhatsApp Image 2020-09-07 at 13.56.16.jpeg"/>
          <p:cNvPicPr>
            <a:picLocks noChangeAspect="1" noChangeArrowheads="1"/>
          </p:cNvPicPr>
          <p:nvPr/>
        </p:nvPicPr>
        <p:blipFill>
          <a:blip r:embed="rId5"/>
          <a:srcRect l="37821" t="34500" r="22165" b="34392"/>
          <a:stretch>
            <a:fillRect/>
          </a:stretch>
        </p:blipFill>
        <p:spPr bwMode="auto">
          <a:xfrm>
            <a:off x="1905000" y="2575560"/>
            <a:ext cx="1249680" cy="1295400"/>
          </a:xfrm>
          <a:prstGeom prst="rect">
            <a:avLst/>
          </a:prstGeom>
          <a:noFill/>
        </p:spPr>
      </p:pic>
      <p:pic>
        <p:nvPicPr>
          <p:cNvPr id="1027" name="Picture 3" descr="C:\Documents and Settings\aula\Escritorio\REUNIÓN 2º Y 3º INFANTIL 1º TRI_WEB\fotos\WhatsApp Image 2020-09-08 at 09.06.47.jpeg"/>
          <p:cNvPicPr>
            <a:picLocks noChangeAspect="1" noChangeArrowheads="1"/>
          </p:cNvPicPr>
          <p:nvPr/>
        </p:nvPicPr>
        <p:blipFill>
          <a:blip r:embed="rId6" cstate="print"/>
          <a:srcRect l="8144" b="10922"/>
          <a:stretch>
            <a:fillRect/>
          </a:stretch>
        </p:blipFill>
        <p:spPr bwMode="auto">
          <a:xfrm>
            <a:off x="5334000" y="2608032"/>
            <a:ext cx="1188720" cy="1352782"/>
          </a:xfrm>
          <a:prstGeom prst="rect">
            <a:avLst/>
          </a:prstGeom>
          <a:noFill/>
        </p:spPr>
      </p:pic>
      <p:pic>
        <p:nvPicPr>
          <p:cNvPr id="22" name="Picture 3" descr="C:\Documents and Settings\aula\Escritorio\REUNIÓN 2º Y 3º INFANTIL 1º TRI_WEB\fotos\20200908_085819.jpg"/>
          <p:cNvPicPr>
            <a:picLocks noChangeAspect="1" noChangeArrowheads="1"/>
          </p:cNvPicPr>
          <p:nvPr/>
        </p:nvPicPr>
        <p:blipFill>
          <a:blip r:embed="rId7" cstate="print"/>
          <a:srcRect l="27405" t="12959" r="33595" b="11930"/>
          <a:stretch>
            <a:fillRect/>
          </a:stretch>
        </p:blipFill>
        <p:spPr bwMode="auto">
          <a:xfrm rot="5400000">
            <a:off x="10355580" y="4625345"/>
            <a:ext cx="1188720" cy="1112519"/>
          </a:xfrm>
          <a:prstGeom prst="rect">
            <a:avLst/>
          </a:prstGeom>
          <a:noFill/>
        </p:spPr>
      </p:pic>
      <p:pic>
        <p:nvPicPr>
          <p:cNvPr id="1028" name="Picture 4" descr="C:\Documents and Settings\aula\Escritorio\REUNIÓN 2º Y 3º INFANTIL 1º TRI_WEB\fotos\20200908_090209.jpg"/>
          <p:cNvPicPr>
            <a:picLocks noChangeAspect="1" noChangeArrowheads="1"/>
          </p:cNvPicPr>
          <p:nvPr/>
        </p:nvPicPr>
        <p:blipFill>
          <a:blip r:embed="rId8" cstate="print"/>
          <a:srcRect l="20360" t="17741" r="31540" b="7783"/>
          <a:stretch>
            <a:fillRect/>
          </a:stretch>
        </p:blipFill>
        <p:spPr bwMode="auto">
          <a:xfrm rot="5400000">
            <a:off x="3847915" y="4945567"/>
            <a:ext cx="1417321" cy="10664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87814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010B4BB6-18CD-4CC1-B38F-3BD192BCB8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73481" y="1757752"/>
            <a:ext cx="9154163" cy="3988292"/>
          </a:xfrm>
        </p:spPr>
        <p:txBody>
          <a:bodyPr>
            <a:normAutofit lnSpcReduction="10000"/>
          </a:bodyPr>
          <a:lstStyle/>
          <a:p>
            <a:r>
              <a:rPr lang="es-ES" sz="2400" dirty="0">
                <a:solidFill>
                  <a:schemeClr val="bg1"/>
                </a:solidFill>
              </a:rPr>
              <a:t>ORDEN ECD/794/2020, DE 27 DE AGOSTO, POR LA QUE SE DICTAN LAS INSTRUCCIONES SOBRE EL MARCO GENERAL DE ACTUACIÓN, EN EL ESCENARIO 2 PARA EL INICIO Y DESARROLLO DEL CURSO 2020/2021N EN LA COMUNIDAD AUTÓNOMA DE ARAGÓN.</a:t>
            </a:r>
          </a:p>
          <a:p>
            <a:endParaRPr lang="es-ES" sz="2400" dirty="0">
              <a:solidFill>
                <a:schemeClr val="bg1"/>
              </a:solidFill>
            </a:endParaRPr>
          </a:p>
          <a:p>
            <a:pPr algn="ctr"/>
            <a:r>
              <a:rPr lang="es-ES" sz="2400" dirty="0">
                <a:solidFill>
                  <a:schemeClr val="bg1"/>
                </a:solidFill>
              </a:rPr>
              <a:t>INICIAMOS ESTE CURSO CON EL </a:t>
            </a:r>
            <a:r>
              <a:rPr lang="es-ES" sz="2400" b="1" dirty="0">
                <a:solidFill>
                  <a:schemeClr val="bg1"/>
                </a:solidFill>
              </a:rPr>
              <a:t>ESCENARIO 2. </a:t>
            </a:r>
          </a:p>
          <a:p>
            <a:pPr algn="ctr"/>
            <a:endParaRPr lang="es-ES" sz="2400" dirty="0">
              <a:solidFill>
                <a:schemeClr val="bg1"/>
              </a:solidFill>
            </a:endParaRPr>
          </a:p>
          <a:p>
            <a:pPr algn="ctr"/>
            <a:r>
              <a:rPr lang="es-ES" sz="2400" dirty="0">
                <a:solidFill>
                  <a:schemeClr val="bg1"/>
                </a:solidFill>
              </a:rPr>
              <a:t>EN BASE A LA NORMATIVA VIGENTE, DESTACAMOS LAS SIGUIENTES MEDIDAS QUE SE DETALLAN A CONTINUACIÓN.</a:t>
            </a:r>
          </a:p>
          <a:p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82986A8-BAFF-47AB-8B9B-A7DE247E85C3}"/>
              </a:ext>
            </a:extLst>
          </p:cNvPr>
          <p:cNvSpPr txBox="1"/>
          <p:nvPr/>
        </p:nvSpPr>
        <p:spPr>
          <a:xfrm>
            <a:off x="1004711" y="925689"/>
            <a:ext cx="94149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</a:rPr>
              <a:t> INICIO DE CURSO 2020/2021</a:t>
            </a:r>
          </a:p>
        </p:txBody>
      </p:sp>
    </p:spTree>
    <p:extLst>
      <p:ext uri="{BB962C8B-B14F-4D97-AF65-F5344CB8AC3E}">
        <p14:creationId xmlns:p14="http://schemas.microsoft.com/office/powerpoint/2010/main" val="2249143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5200F5-4389-4869-804E-5C217C1AA2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2644" y="654755"/>
            <a:ext cx="8825658" cy="973026"/>
          </a:xfrm>
        </p:spPr>
        <p:txBody>
          <a:bodyPr/>
          <a:lstStyle/>
          <a:p>
            <a:pPr algn="ctr"/>
            <a:r>
              <a:rPr lang="es-ES" sz="4000" b="1" dirty="0">
                <a:solidFill>
                  <a:schemeClr val="bg1"/>
                </a:solidFill>
              </a:rPr>
              <a:t>ENTRADA ESCALONADA.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831417B-DB0A-4F32-9954-EE8E8E2896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3171" y="1772355"/>
            <a:ext cx="8825658" cy="637823"/>
          </a:xfrm>
        </p:spPr>
        <p:txBody>
          <a:bodyPr>
            <a:normAutofit/>
          </a:bodyPr>
          <a:lstStyle/>
          <a:p>
            <a:pPr algn="ctr"/>
            <a:r>
              <a:rPr lang="es-ES" sz="3200" dirty="0">
                <a:solidFill>
                  <a:schemeClr val="bg1"/>
                </a:solidFill>
              </a:rPr>
              <a:t>2º EDUCACIÓN INFANTIL: 9 DE SEPTIEMBRE.</a:t>
            </a:r>
          </a:p>
          <a:p>
            <a:pPr algn="ctr"/>
            <a:endParaRPr lang="es-ES" sz="3200" dirty="0">
              <a:solidFill>
                <a:schemeClr val="bg1"/>
              </a:solidFill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80BB0D88-D04D-49D3-8BF7-2CC2FA43EF02}"/>
              </a:ext>
            </a:extLst>
          </p:cNvPr>
          <p:cNvSpPr txBox="1">
            <a:spLocks/>
          </p:cNvSpPr>
          <p:nvPr/>
        </p:nvSpPr>
        <p:spPr bwMode="gray">
          <a:xfrm>
            <a:off x="2123437" y="6143977"/>
            <a:ext cx="8825658" cy="97302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s-ES" sz="3200" dirty="0"/>
          </a:p>
          <a:p>
            <a:endParaRPr lang="es-ES" sz="3200" dirty="0"/>
          </a:p>
          <a:p>
            <a:endParaRPr lang="es-ES" sz="4000" dirty="0"/>
          </a:p>
          <a:p>
            <a:endParaRPr lang="es-ES" sz="4000" dirty="0"/>
          </a:p>
        </p:txBody>
      </p:sp>
      <p:pic>
        <p:nvPicPr>
          <p:cNvPr id="7" name="6 Imagen" descr="MONZÓN II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69649" y="3870959"/>
            <a:ext cx="1786279" cy="1186883"/>
          </a:xfrm>
          <a:prstGeom prst="rect">
            <a:avLst/>
          </a:prstGeom>
        </p:spPr>
      </p:pic>
      <p:sp>
        <p:nvSpPr>
          <p:cNvPr id="6" name="Subtítulo 2">
            <a:extLst>
              <a:ext uri="{FF2B5EF4-FFF2-40B4-BE49-F238E27FC236}">
                <a16:creationId xmlns:a16="http://schemas.microsoft.com/office/drawing/2014/main" id="{8831417B-DB0A-4F32-9954-EE8E8E2896F7}"/>
              </a:ext>
            </a:extLst>
          </p:cNvPr>
          <p:cNvSpPr txBox="1">
            <a:spLocks/>
          </p:cNvSpPr>
          <p:nvPr/>
        </p:nvSpPr>
        <p:spPr bwMode="gray">
          <a:xfrm>
            <a:off x="1789851" y="2290515"/>
            <a:ext cx="8825658" cy="63782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r>
              <a:rPr lang="es-ES" sz="3200" cap="all" dirty="0">
                <a:solidFill>
                  <a:schemeClr val="bg1"/>
                </a:solidFill>
              </a:rPr>
              <a:t>3</a:t>
            </a:r>
            <a:r>
              <a:rPr kumimoji="0" lang="es-ES" sz="3200" b="0" i="0" u="none" strike="noStrike" kern="1200" cap="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º EDUCACIÓN INFANTIL: 10 DE SEPTIEMBRE.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es-ES" sz="32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BAAC28D3-0879-4B57-8FCA-61C1440E1E2E}"/>
              </a:ext>
            </a:extLst>
          </p:cNvPr>
          <p:cNvSpPr txBox="1">
            <a:spLocks/>
          </p:cNvSpPr>
          <p:nvPr/>
        </p:nvSpPr>
        <p:spPr bwMode="gray">
          <a:xfrm>
            <a:off x="920609" y="2910840"/>
            <a:ext cx="9335911" cy="87093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s-ES" sz="14400" b="1" i="0" u="none" strike="noStrike" kern="1200" cap="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HORARIO: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s-ES" sz="14400" b="1" i="0" u="none" strike="noStrike" kern="1200" cap="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-</a:t>
            </a:r>
            <a:r>
              <a:rPr kumimoji="0" lang="es-ES" sz="11200" b="0" i="0" u="none" strike="noStrike" kern="1200" cap="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HASTA EL VIERNES 18 DE SEPTIEMBRE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s-ES" sz="11200" b="0" i="0" u="none" strike="noStrike" kern="1200" cap="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EL HORARIO SERÁ DE 9H A 13H.</a:t>
            </a:r>
          </a:p>
          <a:p>
            <a:pPr marL="0" marR="0" lvl="0" indent="0" algn="l" defTabSz="4572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s-ES" sz="11200" b="0" i="0" u="none" strike="noStrike" kern="1200" cap="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-EL LUNES 21 ES FIESTA LOCAL.</a:t>
            </a:r>
          </a:p>
          <a:p>
            <a:pPr marL="0" marR="0" lvl="0" indent="0" algn="l" defTabSz="4572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s-ES" sz="11200" b="0" i="0" u="none" strike="noStrike" kern="1200" cap="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-A PARTIR DEL 22 DE SEPTIEMBRE EL HORARIO SERÁ DE 9H A 14H.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es-ES" sz="3600" b="1" i="0" u="none" strike="noStrike" kern="1200" cap="all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5499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2D48E59D-D027-476E-AD69-7E17327222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8780" y="950447"/>
            <a:ext cx="6970815" cy="912220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es-ES" sz="14400" b="1" dirty="0">
                <a:solidFill>
                  <a:schemeClr val="bg1"/>
                </a:solidFill>
                <a:latin typeface="+mj-lt"/>
              </a:rPr>
              <a:t>GRUPO ESTABLE DE CONVIVENCIA (GEC)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64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-CADA AULA VA A CONSTITUIR UN </a:t>
            </a:r>
            <a:r>
              <a:rPr lang="es-ES" sz="640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GEC (GRUPO ESTABLE DE CONVIVENCIA)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64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-CADA GEC DISPONDRÁ DE SU ESPACIO AULA EN EL QUE SE DESARROLLARÁN LA GRAN MAYORÍA DE LAS ACTIVIDADES LECTIVAS.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64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-EN EL CASO DE QUE UN GEC UTILICE OTRO ESPACIO ESTARÁ PREVIAMENTE DESINFECTADO.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64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-HABRÁ UNA TRABAJADORA DEL PERSONAL DE LIMPIEZA, QUE DURANTE LA JORNADA ESCOLAR IRÁ LIMPIANDO BAÑOS Y ESPACIOS QUE DEBAN UTILIZARSE POR DISTINTOS GRUPOS.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64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-EL BAÑO ES COMPARTIDO, PERO SE EVITA</a:t>
            </a:r>
            <a:r>
              <a:rPr lang="es-ES" sz="64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RÁ UTILIZARLO POR ALUMNOS DE LAS DOS AULAS A LA VEZ.</a:t>
            </a:r>
            <a:endParaRPr lang="es-ES" sz="6400" dirty="0">
              <a:solidFill>
                <a:schemeClr val="bg1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28343" y="1277672"/>
            <a:ext cx="3024697" cy="2273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 descr="C:\Documents and Settings\aula\Escritorio\REUNIÓN 2º Y 3º INFANTIL 1º TRI_WEB\fotos\WhatsApp Image 2020-09-08 at 09.11.00.jpeg"/>
          <p:cNvPicPr>
            <a:picLocks noChangeAspect="1" noChangeArrowheads="1"/>
          </p:cNvPicPr>
          <p:nvPr/>
        </p:nvPicPr>
        <p:blipFill>
          <a:blip r:embed="rId3"/>
          <a:srcRect l="11316" t="14179"/>
          <a:stretch>
            <a:fillRect/>
          </a:stretch>
        </p:blipFill>
        <p:spPr bwMode="auto">
          <a:xfrm>
            <a:off x="8061960" y="3733800"/>
            <a:ext cx="3459480" cy="23012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01000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713209F6-6FCD-489D-88B0-231C6963C8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92021" y="803690"/>
            <a:ext cx="9208245" cy="5190709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s-ES" sz="3600" b="1" dirty="0">
                <a:solidFill>
                  <a:schemeClr val="bg1"/>
                </a:solidFill>
              </a:rPr>
              <a:t>Entradas y salidas al centro escolar.</a:t>
            </a:r>
          </a:p>
          <a:p>
            <a:r>
              <a:rPr lang="es-ES" sz="2000" dirty="0">
                <a:solidFill>
                  <a:schemeClr val="bg1"/>
                </a:solidFill>
              </a:rPr>
              <a:t>Según la orden:</a:t>
            </a:r>
          </a:p>
          <a:p>
            <a:r>
              <a:rPr lang="es-ES" sz="2000" dirty="0">
                <a:solidFill>
                  <a:schemeClr val="bg1"/>
                </a:solidFill>
              </a:rPr>
              <a:t>-se deben establecer horarios y lugares diferenciados para cada </a:t>
            </a:r>
            <a:r>
              <a:rPr lang="es-ES" sz="2000" dirty="0" err="1">
                <a:solidFill>
                  <a:schemeClr val="bg1"/>
                </a:solidFill>
              </a:rPr>
              <a:t>gec</a:t>
            </a:r>
            <a:r>
              <a:rPr lang="es-ES" sz="2000" dirty="0">
                <a:solidFill>
                  <a:schemeClr val="bg1"/>
                </a:solidFill>
              </a:rPr>
              <a:t>.</a:t>
            </a:r>
          </a:p>
          <a:p>
            <a:r>
              <a:rPr lang="es-ES" sz="2000" dirty="0">
                <a:solidFill>
                  <a:schemeClr val="bg1"/>
                </a:solidFill>
              </a:rPr>
              <a:t>-no está permitida la entrada al recinto escolar a familiares ni personas acompañantes de los </a:t>
            </a:r>
            <a:r>
              <a:rPr lang="es-ES" sz="2000" dirty="0" err="1">
                <a:solidFill>
                  <a:schemeClr val="bg1"/>
                </a:solidFill>
              </a:rPr>
              <a:t>alumn@s</a:t>
            </a:r>
            <a:r>
              <a:rPr lang="es-ES" sz="2000" dirty="0">
                <a:solidFill>
                  <a:schemeClr val="bg1"/>
                </a:solidFill>
              </a:rPr>
              <a:t>. en primero de educación infantil, permiten como excepción que se les acompañe durante los cinco primeros días, coincidiendo con el periodo de adaptación.</a:t>
            </a:r>
          </a:p>
          <a:p>
            <a:r>
              <a:rPr lang="es-ES" sz="2000" dirty="0">
                <a:solidFill>
                  <a:schemeClr val="bg1"/>
                </a:solidFill>
              </a:rPr>
              <a:t>-únicamente podrá asistir una persona ajena al centro si tiene cita previa.</a:t>
            </a:r>
          </a:p>
          <a:p>
            <a:r>
              <a:rPr lang="es-ES" sz="2000" dirty="0">
                <a:solidFill>
                  <a:schemeClr val="bg1"/>
                </a:solidFill>
              </a:rPr>
              <a:t>-se procurará que la persona acompañante sea siempre la misma.</a:t>
            </a:r>
          </a:p>
          <a:p>
            <a:r>
              <a:rPr lang="es-ES" sz="2000" dirty="0">
                <a:solidFill>
                  <a:schemeClr val="bg1"/>
                </a:solidFill>
              </a:rPr>
              <a:t>-en nuestro centro, si los padres no pueden venir a buscar a los hijos, deben firmar una autorización para la persona que los recoja. Esta autorización es igualmente necesaria para los alumnos que utilizan la ludoteca al salir del centro.</a:t>
            </a:r>
          </a:p>
          <a:p>
            <a:r>
              <a:rPr lang="es-ES" sz="2000" dirty="0">
                <a:solidFill>
                  <a:schemeClr val="bg1"/>
                </a:solidFill>
              </a:rPr>
              <a:t>-únicamente se entregará a los niños a las personas autorizadas por los progenitores.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78855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5115BE30-6CF9-4662-BB4A-B7A38603C4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0021" y="692533"/>
            <a:ext cx="7220197" cy="5437334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+mj-lt"/>
              </a:rPr>
              <a:t>Entradas.</a:t>
            </a:r>
          </a:p>
          <a:p>
            <a:pPr algn="ctr"/>
            <a:r>
              <a:rPr lang="es-ES" sz="2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DEBIDO A LAS CARACTERÍSTICAS  DE NUESTRO CENTRO, MIENTRAS ESTEMOS EN EL ESCENARIO 2,  SE VA A PERMITIR A LAS FAMILIAS  DE LOS ALUMNOS DE INFANTIL LA ENTRADA  POR LA PUERTA DE LA AVENIDA DE PUEYO.</a:t>
            </a:r>
          </a:p>
          <a:p>
            <a:pPr algn="ctr"/>
            <a:r>
              <a:rPr lang="es-ES" sz="2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s-ES" sz="20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ESE MODO</a:t>
            </a:r>
            <a:r>
              <a:rPr lang="es-ES" sz="2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PODRÁN ACOMPAÑAR HASTA LA ZONA DE  VALLA FRENTE A AL AULA DE VUESTRO HIJO/A. </a:t>
            </a:r>
          </a:p>
          <a:p>
            <a:pPr algn="ctr"/>
            <a:r>
              <a:rPr lang="es-ES" sz="2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ASEGURARSE DE QUE EL NIÑO/A LLEGA A LA FILA CORRESPONDIENTE.</a:t>
            </a:r>
          </a:p>
          <a:p>
            <a:pPr algn="ctr"/>
            <a:r>
              <a:rPr lang="es-ES" sz="20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EN ESE </a:t>
            </a:r>
            <a:r>
              <a:rPr lang="es-ES" sz="2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MOMENTO EL ADULTO DEBE ABANDONAR EL CENTRO POR LA MISMA PUERTA DE ENTRADA.</a:t>
            </a:r>
          </a:p>
          <a:p>
            <a:pPr algn="ctr"/>
            <a:endParaRPr lang="es-ES" sz="2000" dirty="0">
              <a:solidFill>
                <a:schemeClr val="bg1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s-ES" sz="2800" b="1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Hora de entrada: 9.00.</a:t>
            </a:r>
          </a:p>
          <a:p>
            <a:pPr algn="ctr"/>
            <a:r>
              <a:rPr lang="es-ES" sz="20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LAS FAMILIAS QUE TENGAN QUE DEJAR A </a:t>
            </a:r>
            <a:r>
              <a:rPr lang="es-ES" sz="2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hermanos mayores, primero </a:t>
            </a:r>
            <a:r>
              <a:rPr lang="es-ES" sz="20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ACOMPAÑARÁN</a:t>
            </a:r>
            <a:r>
              <a:rPr lang="es-ES" sz="2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a éstos en sus puertas de acceso y por último, traerán al hermano pequeño.</a:t>
            </a:r>
          </a:p>
          <a:p>
            <a:endParaRPr lang="es-ES" dirty="0"/>
          </a:p>
        </p:txBody>
      </p:sp>
      <p:pic>
        <p:nvPicPr>
          <p:cNvPr id="4" name="3 Imagen" descr="20200903_1649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94619" y="519546"/>
            <a:ext cx="1947552" cy="1460664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8562110" y="2030681"/>
            <a:ext cx="2766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1.  PUERTA AVD. PUEYO </a:t>
            </a:r>
            <a:endParaRPr lang="es-ES" dirty="0"/>
          </a:p>
        </p:txBody>
      </p:sp>
      <p:pic>
        <p:nvPicPr>
          <p:cNvPr id="6" name="5 Imagen" descr="20200903_164910.jpg"/>
          <p:cNvPicPr>
            <a:picLocks noChangeAspect="1"/>
          </p:cNvPicPr>
          <p:nvPr/>
        </p:nvPicPr>
        <p:blipFill>
          <a:blip r:embed="rId3" cstate="print"/>
          <a:srcRect t="18182" r="6407"/>
          <a:stretch>
            <a:fillRect/>
          </a:stretch>
        </p:blipFill>
        <p:spPr>
          <a:xfrm>
            <a:off x="8886701" y="2410693"/>
            <a:ext cx="2026721" cy="1328805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8262059" y="3728654"/>
            <a:ext cx="31831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2.  ZONA VALLA FAMILIAS 2º Y 3º INFANTIL </a:t>
            </a:r>
            <a:endParaRPr lang="es-ES" dirty="0"/>
          </a:p>
        </p:txBody>
      </p:sp>
      <p:pic>
        <p:nvPicPr>
          <p:cNvPr id="8" name="7 Imagen" descr="20200903_164822.jpg"/>
          <p:cNvPicPr>
            <a:picLocks noChangeAspect="1"/>
          </p:cNvPicPr>
          <p:nvPr/>
        </p:nvPicPr>
        <p:blipFill>
          <a:blip r:embed="rId4" cstate="print"/>
          <a:srcRect b="12535"/>
          <a:stretch>
            <a:fillRect/>
          </a:stretch>
        </p:blipFill>
        <p:spPr>
          <a:xfrm>
            <a:off x="8957955" y="4405744"/>
            <a:ext cx="2063727" cy="1353787"/>
          </a:xfrm>
          <a:prstGeom prst="rect">
            <a:avLst/>
          </a:prstGeom>
        </p:spPr>
      </p:pic>
      <p:sp>
        <p:nvSpPr>
          <p:cNvPr id="9" name="8 CuadroTexto"/>
          <p:cNvSpPr txBox="1"/>
          <p:nvPr/>
        </p:nvSpPr>
        <p:spPr>
          <a:xfrm>
            <a:off x="8122921" y="5719948"/>
            <a:ext cx="34901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3 . ZONA FILAS ALUMN@S 2º Y 3º INFANTIL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8586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90FFD3CF-A5BD-420E-83A0-A04B5B42E1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1991" y="733904"/>
            <a:ext cx="10051437" cy="4140843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IMPORTANCIA DE LA PUNTUALIDAD</a:t>
            </a:r>
          </a:p>
          <a:p>
            <a:r>
              <a:rPr lang="es-ES" sz="28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EN EL CASO DE LLEGAR CON RETRASO AL CENTRO SI  EL GRUPO YA ESTÁ EN EL AULA, HAY QUE DEJAR AL NIÑO CON LA CONSERJE ENTRANDO POR LA PUERTA PRINCIPAL.</a:t>
            </a:r>
          </a:p>
          <a:p>
            <a:endParaRPr lang="es-ES" sz="2800" dirty="0">
              <a:solidFill>
                <a:schemeClr val="bg1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ES" dirty="0"/>
          </a:p>
        </p:txBody>
      </p:sp>
      <p:pic>
        <p:nvPicPr>
          <p:cNvPr id="4" name="3 Imagen" descr="20200903_164348.jpg"/>
          <p:cNvPicPr>
            <a:picLocks noChangeAspect="1"/>
          </p:cNvPicPr>
          <p:nvPr/>
        </p:nvPicPr>
        <p:blipFill>
          <a:blip r:embed="rId2" cstate="print"/>
          <a:srcRect r="12121" b="13766"/>
          <a:stretch>
            <a:fillRect/>
          </a:stretch>
        </p:blipFill>
        <p:spPr>
          <a:xfrm>
            <a:off x="3732813" y="3111338"/>
            <a:ext cx="3986149" cy="2933649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7647709" y="4963886"/>
            <a:ext cx="3182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chemeClr val="bg1"/>
                </a:solidFill>
              </a:rPr>
              <a:t>PUERTA PRINCIPAL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744952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7C3E95B6-D238-453E-A1C0-D7917C5972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268" y="882713"/>
            <a:ext cx="9689300" cy="5122975"/>
          </a:xfrm>
        </p:spPr>
        <p:txBody>
          <a:bodyPr/>
          <a:lstStyle/>
          <a:p>
            <a:pPr algn="ctr"/>
            <a:r>
              <a:rPr lang="es-ES" sz="4000" b="1" dirty="0">
                <a:solidFill>
                  <a:schemeClr val="bg1"/>
                </a:solidFill>
              </a:rPr>
              <a:t>Salidas.</a:t>
            </a:r>
          </a:p>
          <a:p>
            <a:pPr algn="ctr"/>
            <a:r>
              <a:rPr lang="es-ES" sz="24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SE SEGUIRÁ EL MISMO PROCESO QUE EN LAS ENTRADAS PERO A LA INVERSA. LAS TUTORAS  SALDREMOS HASTA LA FILA CON LOS ALUMNOS Y LOS IREMOS ENVIANDO CON LAS FAMILIAS QUE DEBERÁN ESPERAR EN LA MISMA ZONA DE REFERENCIA. </a:t>
            </a:r>
          </a:p>
          <a:p>
            <a:pPr algn="ctr"/>
            <a:endParaRPr lang="es-ES" sz="2400" b="1" u="sng" dirty="0">
              <a:solidFill>
                <a:schemeClr val="bg1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ES" dirty="0"/>
          </a:p>
        </p:txBody>
      </p:sp>
      <p:pic>
        <p:nvPicPr>
          <p:cNvPr id="4" name="3 Imagen" descr="20200903_164822.jpg"/>
          <p:cNvPicPr>
            <a:picLocks noChangeAspect="1"/>
          </p:cNvPicPr>
          <p:nvPr/>
        </p:nvPicPr>
        <p:blipFill>
          <a:blip r:embed="rId2" cstate="print"/>
          <a:srcRect b="12535"/>
          <a:stretch>
            <a:fillRect/>
          </a:stretch>
        </p:blipFill>
        <p:spPr>
          <a:xfrm>
            <a:off x="906484" y="3218212"/>
            <a:ext cx="3421445" cy="2244438"/>
          </a:xfrm>
          <a:prstGeom prst="rect">
            <a:avLst/>
          </a:prstGeom>
        </p:spPr>
      </p:pic>
      <p:pic>
        <p:nvPicPr>
          <p:cNvPr id="5" name="4 Imagen" descr="20200903_164910.jpg"/>
          <p:cNvPicPr>
            <a:picLocks noChangeAspect="1"/>
          </p:cNvPicPr>
          <p:nvPr/>
        </p:nvPicPr>
        <p:blipFill>
          <a:blip r:embed="rId3" cstate="print"/>
          <a:srcRect t="18182" r="6407"/>
          <a:stretch>
            <a:fillRect/>
          </a:stretch>
        </p:blipFill>
        <p:spPr>
          <a:xfrm>
            <a:off x="6991829" y="3265714"/>
            <a:ext cx="3477598" cy="2280062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7396348" y="5662551"/>
            <a:ext cx="3184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b="1" dirty="0">
                <a:solidFill>
                  <a:schemeClr val="bg1"/>
                </a:solidFill>
              </a:rPr>
              <a:t>ZONA VALLA FAMILIAS </a:t>
            </a:r>
          </a:p>
          <a:p>
            <a:pPr algn="ctr"/>
            <a:r>
              <a:rPr lang="es-ES" b="1" dirty="0">
                <a:solidFill>
                  <a:schemeClr val="bg1"/>
                </a:solidFill>
              </a:rPr>
              <a:t>INFANTIL </a:t>
            </a:r>
            <a:endParaRPr lang="es-ES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1147947" y="5529943"/>
            <a:ext cx="29252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</a:rPr>
              <a:t>ZONA FILAS ALUMN@S  INFANTIL 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38899806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A7A52C72-8833-4867-AB3B-6BD1E00DE7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0644" y="837558"/>
            <a:ext cx="8633361" cy="5179420"/>
          </a:xfrm>
        </p:spPr>
        <p:txBody>
          <a:bodyPr>
            <a:normAutofit lnSpcReduction="10000"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</a:rPr>
              <a:t>En las entradas y salidas es necesario:</a:t>
            </a:r>
          </a:p>
          <a:p>
            <a:endParaRPr lang="es-ES" dirty="0">
              <a:solidFill>
                <a:schemeClr val="bg1"/>
              </a:solidFill>
            </a:endParaRPr>
          </a:p>
          <a:p>
            <a:r>
              <a:rPr lang="es-ES" sz="2800" dirty="0">
                <a:solidFill>
                  <a:schemeClr val="bg1"/>
                </a:solidFill>
              </a:rPr>
              <a:t>-máxima puntualidad.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28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-TIENEN QUE SER FLUIDAS, PERMANECIENDO EN EL CENTRO EL TIEMPO ESTRICTAMENTE NECESARIO.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28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-evitar AGLOMERACIONES EN LA ENTRADA DE LA PUERTA  DEL RECINTO ESCOLAR.</a:t>
            </a:r>
          </a:p>
          <a:p>
            <a:endParaRPr lang="es-ES" dirty="0"/>
          </a:p>
          <a:p>
            <a:endParaRPr lang="es-ES" dirty="0"/>
          </a:p>
        </p:txBody>
      </p:sp>
      <p:pic>
        <p:nvPicPr>
          <p:cNvPr id="4" name="3 Imagen" descr="AGLOMERACION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7661" y="2298308"/>
            <a:ext cx="2343150" cy="1952625"/>
          </a:xfrm>
          <a:prstGeom prst="rect">
            <a:avLst/>
          </a:prstGeom>
        </p:spPr>
      </p:pic>
      <p:cxnSp>
        <p:nvCxnSpPr>
          <p:cNvPr id="6" name="5 Conector recto"/>
          <p:cNvCxnSpPr/>
          <p:nvPr/>
        </p:nvCxnSpPr>
        <p:spPr>
          <a:xfrm>
            <a:off x="8763989" y="2149433"/>
            <a:ext cx="2671948" cy="22800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 rot="10800000" flipV="1">
            <a:off x="8847118" y="2137560"/>
            <a:ext cx="2612570" cy="22681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51863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A8273133-1987-46C7-AC11-16917C132F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9655" y="715286"/>
            <a:ext cx="6679534" cy="5156842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s-ES" sz="3600" b="1" dirty="0">
                <a:solidFill>
                  <a:schemeClr val="bg1"/>
                </a:solidFill>
              </a:rPr>
              <a:t>Entradas y salidas fuera de horario por causa justificada.</a:t>
            </a:r>
          </a:p>
          <a:p>
            <a:pPr algn="ctr"/>
            <a:endParaRPr lang="es-ES" sz="3600" b="1" dirty="0">
              <a:solidFill>
                <a:schemeClr val="bg1"/>
              </a:solidFill>
            </a:endParaRPr>
          </a:p>
          <a:p>
            <a:pPr algn="ctr"/>
            <a:r>
              <a:rPr lang="es-ES" sz="28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SI LOS ALUMNOS TIENEN REVISIÓN MÉDICA A LO LARGO DE LA MAÑANA, REALIZARÁN LA ENTRADA Y SALIDA POR LA PUERTA PRINCIPAL Y SERÁ GESTIONADO POR LA CONSERJE. </a:t>
            </a:r>
          </a:p>
          <a:p>
            <a:pPr algn="ctr"/>
            <a:r>
              <a:rPr lang="es-ES" sz="28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LA PUERTA DE ACCESO  HABITUAL PERMANECERÁ CERRADA. LA FAMILIA ESPERARÁ FUERA DEL CENTRO A QUE LA CONSERJE ENTREGUE AL NIÑO O LO RECOJA.</a:t>
            </a:r>
          </a:p>
          <a:p>
            <a:pPr algn="ctr"/>
            <a:endParaRPr lang="es-ES" sz="3600" b="1" dirty="0"/>
          </a:p>
        </p:txBody>
      </p:sp>
      <p:pic>
        <p:nvPicPr>
          <p:cNvPr id="4" name="3 Imagen" descr="20200903_1643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80217" y="3624946"/>
            <a:ext cx="3669476" cy="2752107"/>
          </a:xfrm>
          <a:prstGeom prst="rect">
            <a:avLst/>
          </a:prstGeom>
        </p:spPr>
      </p:pic>
      <p:pic>
        <p:nvPicPr>
          <p:cNvPr id="6" name="5 Imagen" descr="20200903_16452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8312726" y="522514"/>
            <a:ext cx="3071751" cy="2303813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8334499" y="2895601"/>
            <a:ext cx="3184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b="1" dirty="0">
                <a:solidFill>
                  <a:schemeClr val="bg1"/>
                </a:solidFill>
              </a:rPr>
              <a:t>TIMBRE PARA LLAMAR A CONSERJERÍA.</a:t>
            </a:r>
          </a:p>
        </p:txBody>
      </p:sp>
    </p:spTree>
    <p:extLst>
      <p:ext uri="{BB962C8B-B14F-4D97-AF65-F5344CB8AC3E}">
        <p14:creationId xmlns:p14="http://schemas.microsoft.com/office/powerpoint/2010/main" val="6272213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7C70C2BD-2399-4E94-AF84-A1EE561B57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803690"/>
            <a:ext cx="10035822" cy="5269732"/>
          </a:xfrm>
        </p:spPr>
        <p:txBody>
          <a:bodyPr>
            <a:norm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</a:rPr>
              <a:t>Actuaciones en caso de enfermedad.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28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-SI UN ALUMNO PRESENTA FIEBRE O SÍNTOMAS DE MALESTAR NO DEBE ACUDIR AL CENTRO Y LA FAMILIA HA DE DAR AVISO A LA TUTORA.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28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- EN EL CASO DE QUE UN ALUMNO PRESENTE FIEBRE O MALESTAR EN EL AULA SE AVISARÁ A LAS FAMILIAS Y SE ACTIVARÁ EL PROTOCOLO ESTABLECIDO CON LA AYUDA DEL </a:t>
            </a:r>
            <a:r>
              <a:rPr lang="es-ES" sz="280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COORDINADOR COVID DEL CENTRO</a:t>
            </a:r>
            <a:r>
              <a:rPr lang="es-ES" sz="28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es-ES" sz="4000" dirty="0"/>
          </a:p>
        </p:txBody>
      </p:sp>
      <p:pic>
        <p:nvPicPr>
          <p:cNvPr id="4" name="3 Imagen" descr="FIEBRE.png"/>
          <p:cNvPicPr>
            <a:picLocks noChangeAspect="1"/>
          </p:cNvPicPr>
          <p:nvPr/>
        </p:nvPicPr>
        <p:blipFill>
          <a:blip r:embed="rId2"/>
          <a:srcRect t="20771"/>
          <a:stretch>
            <a:fillRect/>
          </a:stretch>
        </p:blipFill>
        <p:spPr>
          <a:xfrm>
            <a:off x="9584562" y="926276"/>
            <a:ext cx="2143125" cy="169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8708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BF7B4E1D-161D-495F-AE41-16A83A4072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143" y="668224"/>
            <a:ext cx="10949049" cy="5732576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+mj-lt"/>
              </a:rPr>
              <a:t>Comunicación diaria o puntual con las familias.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29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-EN EL CASO DE QUE LAS MAESTRAS TENGAMOS QUE COMENTAR ALGO PUNTUAL  A LAS FAMILIAS SE LLAMARÁ POR TELÉFONO O SE ENVIARÁ UN MAIL O TELEGRAM.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29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s-ES" sz="2900" b="1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tutorías</a:t>
            </a:r>
            <a:r>
              <a:rPr lang="es-ES" sz="29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: se realizarán de forma telemática o telefónica con cita previa.</a:t>
            </a:r>
            <a:endParaRPr lang="es-ES" sz="2900" dirty="0">
              <a:solidFill>
                <a:schemeClr val="bg1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29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-IGUALMENTE SI LAS FAMILIAS TIENEN ALGO QUE APORTAR PARA TUTORAS O ESPECIALISTAS PUEDEN COMUNICARSE  POR  MAIL A LA SIGUIENTE DIRECCIÓN:  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" sz="2900" b="1" u="sng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ES" sz="2900" b="1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º INFANTIL a:  </a:t>
            </a:r>
            <a:r>
              <a:rPr lang="es-ES" sz="2900" b="1" u="sng" cap="none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ivankalacoma</a:t>
            </a:r>
            <a:r>
              <a:rPr lang="es-ES" sz="2900" b="1" u="sng" cap="none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@ceip</a:t>
            </a:r>
            <a:r>
              <a:rPr lang="es-ES" sz="2900" b="1" u="sng" cap="none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monzon3.com</a:t>
            </a:r>
            <a:endParaRPr lang="es-ES" sz="2900" b="1" u="sng" dirty="0">
              <a:solidFill>
                <a:schemeClr val="bg1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" sz="2900" b="1" u="sng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ES" sz="2900" b="1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º infantil b:  </a:t>
            </a:r>
            <a:r>
              <a:rPr lang="es-ES" sz="2900" b="1" u="sng" cap="none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verocatan@ceipmonzon3.com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" sz="2900" b="1" u="sng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3º INFANTIL a:  </a:t>
            </a:r>
            <a:r>
              <a:rPr lang="es-ES" sz="2900" b="1" u="sng" cap="none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mjatrian@ceipmonzon3.com</a:t>
            </a:r>
            <a:endParaRPr lang="es-ES" sz="2900" b="1" u="sng" dirty="0">
              <a:solidFill>
                <a:schemeClr val="bg1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" sz="2900" b="1" u="sng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3º infantil b: </a:t>
            </a:r>
            <a:r>
              <a:rPr lang="es-ES" sz="2900" b="1" u="sng" cap="none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luciaborruel@ceipmonzon3.com</a:t>
            </a:r>
            <a:endParaRPr lang="es-ES" sz="2900" b="1" u="sng" dirty="0">
              <a:solidFill>
                <a:schemeClr val="bg1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290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INFORMACIÓN URGENTE: Teléfono del centro:-974 415081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29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es-ES" sz="290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TELEGRAM</a:t>
            </a:r>
            <a:r>
              <a:rPr lang="es-ES" sz="29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SE UTILIZARÁ ÚNICAMENTE PARA ENVIAR INFORMACIONES DESDE EL CENTRO.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763465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4278A237-E874-47B3-89E5-5D8A3203A6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392" y="756776"/>
            <a:ext cx="8916494" cy="5405198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</a:rPr>
              <a:t>Comedor escolar.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2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-LOS NIÑOS DE </a:t>
            </a:r>
            <a:r>
              <a:rPr lang="es-ES" sz="200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COMEDOR </a:t>
            </a:r>
            <a:r>
              <a:rPr lang="es-ES" sz="2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SALEN POR LA PUERTA PRINCIPAL.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2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-MIENTRAS SE REALIZA JORNADA REDUCIDA EL HORARIO PARA LA RECOGIDA ES A LAS 15H.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2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-CUANDO SE INICIE LA JORNADA COMPLETA HABRÁ DOS HORARIOS DE RECOGIDA: A LAS 15:15H Y A LAS 16H.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2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-SE ESTABLECERÁN TURNOS Y CADA GEC TENDRÁ UNA HORA CONCRETA DE RECOGIDA.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20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-el </a:t>
            </a:r>
            <a:r>
              <a:rPr lang="es-ES" sz="2000" b="1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precio</a:t>
            </a:r>
            <a:r>
              <a:rPr lang="es-ES" sz="20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de comedor son </a:t>
            </a:r>
            <a:r>
              <a:rPr lang="es-ES" sz="2000" b="1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86 euros </a:t>
            </a:r>
            <a:r>
              <a:rPr lang="es-ES" sz="20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al mes. Este curso </a:t>
            </a:r>
            <a:r>
              <a:rPr lang="es-ES" sz="2000" b="1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no se contempla la posibilidad de quedarse días sueltos.</a:t>
            </a:r>
            <a:endParaRPr lang="es-ES" sz="2000" b="1" dirty="0">
              <a:solidFill>
                <a:schemeClr val="bg1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2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-SE RUEGA MÁXIMA PUNTUALIDAD, fluidez y evitar aglomeraciones.</a:t>
            </a:r>
          </a:p>
          <a:p>
            <a:pPr algn="ctr"/>
            <a:endParaRPr lang="es-ES" sz="4000" b="1" dirty="0"/>
          </a:p>
        </p:txBody>
      </p:sp>
      <p:pic>
        <p:nvPicPr>
          <p:cNvPr id="4" name="3 Imagen" descr="20200903_1645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15449" y="623454"/>
            <a:ext cx="2667990" cy="2000993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8977744" y="2693719"/>
            <a:ext cx="29688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b="1" dirty="0">
                <a:solidFill>
                  <a:schemeClr val="bg1"/>
                </a:solidFill>
              </a:rPr>
              <a:t>PUERTA PRINCIPAL</a:t>
            </a:r>
          </a:p>
          <a:p>
            <a:pPr algn="ctr"/>
            <a:r>
              <a:rPr lang="es-ES" dirty="0">
                <a:solidFill>
                  <a:schemeClr val="bg1"/>
                </a:solidFill>
              </a:rPr>
              <a:t>SALIDA ALUMNOS COMEDOR</a:t>
            </a:r>
          </a:p>
        </p:txBody>
      </p:sp>
    </p:spTree>
    <p:extLst>
      <p:ext uri="{BB962C8B-B14F-4D97-AF65-F5344CB8AC3E}">
        <p14:creationId xmlns:p14="http://schemas.microsoft.com/office/powerpoint/2010/main" val="5756410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5FDDFA0D-C85D-4D20-AD67-C5DB4D213D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3766" y="600068"/>
            <a:ext cx="10331533" cy="5373221"/>
          </a:xfrm>
        </p:spPr>
        <p:txBody>
          <a:bodyPr>
            <a:noAutofit/>
          </a:bodyPr>
          <a:lstStyle/>
          <a:p>
            <a:pPr algn="ctr">
              <a:spcBef>
                <a:spcPts val="1000"/>
              </a:spcBef>
            </a:pPr>
            <a:r>
              <a:rPr lang="es-ES" sz="2400" b="1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</a:rPr>
              <a:t>ASPECTOS ORGANIZATIVOS</a:t>
            </a:r>
          </a:p>
          <a:p>
            <a:pPr>
              <a:spcBef>
                <a:spcPts val="1000"/>
              </a:spcBef>
            </a:pPr>
            <a:r>
              <a:rPr lang="es-ES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SE</a:t>
            </a:r>
            <a:r>
              <a:rPr lang="es-ES" kern="1200" cap="all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TOMARÁN LAS </a:t>
            </a:r>
            <a:r>
              <a:rPr lang="es-ES" b="1" kern="1200" cap="all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MEDIDAS ORGANIZATIVAS</a:t>
            </a:r>
            <a:r>
              <a:rPr lang="es-ES" kern="1200" cap="all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QUE SE CONSIDEREN NECESARIAS PARA PROTEGER A LOS ALUMNOS A LA VEZ QUE SE FOMENTEN APRENDIZAJES PROPIOS DE LA ETAPA:</a:t>
            </a:r>
            <a:endParaRPr lang="es-ES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000"/>
              </a:spcBef>
            </a:pPr>
            <a:r>
              <a:rPr lang="es-ES" kern="1200" cap="all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-MOMENTOS DE JUEGO POR RINCONES. SOLO UN JUEGO POR DÍA Y EQUIPO. UNA VEZ USADO SERÁ RETIRADO POR LA TUTORA Y GUARDADO PARA DEJAR EN CUARENTENA Y / O DESINFECTAR.</a:t>
            </a:r>
            <a:endParaRPr lang="es-ES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000"/>
              </a:spcBef>
            </a:pPr>
            <a:r>
              <a:rPr lang="es-ES" kern="1200" cap="all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-PERIODOS DE JUEGO O TAREA INDIVIDUAL EN EL QUE FACILITAREMOS EL MATERIAL CONCRETO.</a:t>
            </a:r>
            <a:endParaRPr lang="es-ES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000"/>
              </a:spcBef>
            </a:pPr>
            <a:r>
              <a:rPr lang="es-ES" kern="1200" cap="all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-MATERIAL COMPARTIDO POR GEC.</a:t>
            </a:r>
            <a:endParaRPr lang="es-ES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000"/>
              </a:spcBef>
            </a:pPr>
            <a:r>
              <a:rPr lang="es-ES" kern="1200" cap="all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-SEÑALIZACIÓN EN LA ASAMBLEA PARA QUE SE SIENTEN DEJANDO ESPACIO ENTRE ELLOS.</a:t>
            </a:r>
            <a:endParaRPr lang="es-ES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000"/>
              </a:spcBef>
            </a:pPr>
            <a:r>
              <a:rPr lang="es-ES" kern="1200" cap="all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-SE APROVECHARÁ EL ESPACIO EXTERIOR PARA HACER LAS ACTIVIDADES QUE LO PERMITAN.</a:t>
            </a:r>
            <a:endParaRPr lang="es-ES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000"/>
              </a:spcBef>
            </a:pPr>
            <a:r>
              <a:rPr lang="es-ES" kern="1200" cap="all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-HABRÁ UN TRABAJO IMPORTANTE DE HÁBITOS DE HIGIENE Y SALUD. EL LAVADO DE MANOS SE HARÁ CON FRECUENCIA. EL GEL SE UTILIZARÁ SOLAMENTE PARA MOMENTOS PUNTUALES DENTRO DE LA JORNADA.</a:t>
            </a:r>
            <a:endParaRPr lang="es-ES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000"/>
              </a:spcBef>
            </a:pPr>
            <a:r>
              <a:rPr lang="es-ES" kern="1200" cap="all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-RECREO: SALDREMOS POR niveles. EL PATIO ESTARÁ DIVIDIDO EN DOS ZONAS PARA QUE LOS GECS NO SE MEZCLEN ENTRE SÍ.</a:t>
            </a:r>
            <a:endParaRPr lang="es-ES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000"/>
              </a:spcBef>
            </a:pPr>
            <a:r>
              <a:rPr lang="es-ES" kern="1200" cap="all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CUANDO SALGAMOS AL PATIO, LOS ELEMENTOS DE JUEGO ESTARÁN DESINFECTADOS.</a:t>
            </a:r>
            <a:endParaRPr lang="es-ES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996519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C96EF57E-4552-49BC-9FAE-FE1954ABA1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3344" y="1210092"/>
            <a:ext cx="9445312" cy="3113552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s-ES" sz="5400" b="1" dirty="0">
                <a:solidFill>
                  <a:srgbClr val="92D050"/>
                </a:solidFill>
              </a:rPr>
              <a:t>Aspectos concretos y organizativos en </a:t>
            </a:r>
          </a:p>
          <a:p>
            <a:pPr algn="ctr"/>
            <a:r>
              <a:rPr lang="es-ES" sz="5400" b="1" dirty="0">
                <a:solidFill>
                  <a:srgbClr val="92D050"/>
                </a:solidFill>
              </a:rPr>
              <a:t>2º y 3º de educación infantil</a:t>
            </a:r>
          </a:p>
        </p:txBody>
      </p:sp>
    </p:spTree>
    <p:extLst>
      <p:ext uri="{BB962C8B-B14F-4D97-AF65-F5344CB8AC3E}">
        <p14:creationId xmlns:p14="http://schemas.microsoft.com/office/powerpoint/2010/main" val="40591320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1FC8EB89-0958-4224-A258-4BA16F0309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14600" y="995603"/>
            <a:ext cx="8321583" cy="5066530"/>
          </a:xfrm>
        </p:spPr>
        <p:txBody>
          <a:bodyPr>
            <a:normAutofit/>
          </a:bodyPr>
          <a:lstStyle/>
          <a:p>
            <a:pPr algn="ctr"/>
            <a:r>
              <a:rPr lang="es-ES" sz="4400" b="1" dirty="0">
                <a:solidFill>
                  <a:srgbClr val="92D05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Almuerzos.</a:t>
            </a:r>
            <a:endParaRPr lang="es-ES" sz="4400" b="1" dirty="0">
              <a:solidFill>
                <a:srgbClr val="92D050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s-ES" sz="2400" dirty="0">
                <a:solidFill>
                  <a:srgbClr val="92D05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LOS ALMUERZOS </a:t>
            </a:r>
            <a:r>
              <a:rPr lang="es-ES" sz="2400" b="1" dirty="0">
                <a:solidFill>
                  <a:srgbClr val="92D05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SERÁN EN EL AULA </a:t>
            </a:r>
            <a:r>
              <a:rPr lang="es-ES" sz="2400" dirty="0">
                <a:solidFill>
                  <a:srgbClr val="92D05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antes DEL RECREO</a:t>
            </a:r>
            <a:r>
              <a:rPr lang="es-ES" sz="2400" b="1" dirty="0">
                <a:solidFill>
                  <a:srgbClr val="92D05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s-ES" sz="2400" dirty="0">
                <a:solidFill>
                  <a:srgbClr val="92D05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LOS </a:t>
            </a:r>
            <a:r>
              <a:rPr lang="es-ES" sz="2400" dirty="0">
                <a:solidFill>
                  <a:srgbClr val="92D05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alumnos deberán traer su almuerzo </a:t>
            </a:r>
            <a:r>
              <a:rPr lang="es-ES" sz="2400" b="1" dirty="0">
                <a:solidFill>
                  <a:srgbClr val="92D05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EN UN RECIPIENTE CERRADO TIPO FIAMBRERA </a:t>
            </a:r>
            <a:r>
              <a:rPr lang="es-ES" sz="2400" dirty="0">
                <a:solidFill>
                  <a:srgbClr val="92D05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QUE PROTEGE LA COMIDA Y FACILITA EL ALMUERZO EVITANDO APOYARLO EN LA MESA.</a:t>
            </a:r>
          </a:p>
          <a:p>
            <a:pPr algn="ctr"/>
            <a:endParaRPr lang="es-ES" sz="2400" dirty="0">
              <a:solidFill>
                <a:srgbClr val="92D050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s-ES" sz="2400" dirty="0">
                <a:solidFill>
                  <a:srgbClr val="92D05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600" b="1" dirty="0">
                <a:solidFill>
                  <a:srgbClr val="92D05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horario de recreo:</a:t>
            </a:r>
            <a:endParaRPr lang="es-ES" sz="2400" b="1" dirty="0">
              <a:solidFill>
                <a:srgbClr val="92D050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s-ES" sz="2400" dirty="0">
                <a:solidFill>
                  <a:srgbClr val="92D05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2º infantil: de 11:15 a 11:45</a:t>
            </a:r>
          </a:p>
          <a:p>
            <a:pPr algn="ctr"/>
            <a:r>
              <a:rPr lang="es-ES" sz="2400" dirty="0">
                <a:solidFill>
                  <a:srgbClr val="92D05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3º infantil: de 11:45 a 12:15</a:t>
            </a:r>
          </a:p>
          <a:p>
            <a:endParaRPr lang="es-E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4664" y="1618978"/>
            <a:ext cx="2000250" cy="200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2157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A32A15B5-3C6C-4406-B37C-E6057E8533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956" y="837556"/>
            <a:ext cx="10329333" cy="5010087"/>
          </a:xfrm>
        </p:spPr>
        <p:txBody>
          <a:bodyPr>
            <a:normAutofit lnSpcReduction="10000"/>
          </a:bodyPr>
          <a:lstStyle/>
          <a:p>
            <a:pPr algn="ctr"/>
            <a:r>
              <a:rPr lang="es-ES" sz="3200" b="1" dirty="0">
                <a:solidFill>
                  <a:srgbClr val="92D050"/>
                </a:solidFill>
              </a:rPr>
              <a:t>PARTICIPACIÓN DE LAS FAMILIAS E INFORMACIÓN DE LAS PRINCIPALES ACTIVIDADES.</a:t>
            </a:r>
          </a:p>
          <a:p>
            <a:pPr algn="ctr"/>
            <a:endParaRPr lang="es-ES" sz="3200" b="1" dirty="0">
              <a:solidFill>
                <a:srgbClr val="92D050"/>
              </a:solidFill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2400" dirty="0">
                <a:solidFill>
                  <a:srgbClr val="92D05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-EN </a:t>
            </a:r>
            <a:r>
              <a:rPr lang="es-ES" sz="2400" b="1" dirty="0">
                <a:solidFill>
                  <a:srgbClr val="92D05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PROYECTOS O ACTIVIDADES DE FORMA TELEMÁTICA</a:t>
            </a:r>
            <a:r>
              <a:rPr lang="es-ES" sz="2400" dirty="0">
                <a:solidFill>
                  <a:srgbClr val="92D05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2400" dirty="0">
                <a:solidFill>
                  <a:srgbClr val="92D05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-INFORMAMOS EN EL </a:t>
            </a:r>
            <a:r>
              <a:rPr lang="es-ES" sz="2400" b="1" dirty="0">
                <a:solidFill>
                  <a:srgbClr val="92D05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BLOG </a:t>
            </a:r>
            <a:r>
              <a:rPr lang="es-ES" sz="2400" dirty="0">
                <a:solidFill>
                  <a:srgbClr val="92D05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DE LAS PRINCIPALES ACTIVIDADES QUE REALIZAMOS EN EL AULA Y COMENTAMOS CÓMO VA EL PROCESO DE FORMA GENERAL. </a:t>
            </a:r>
            <a:r>
              <a:rPr lang="es-ES" sz="2400" dirty="0">
                <a:solidFill>
                  <a:srgbClr val="92D05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Podréis acceder al blog a través de la página del centro: </a:t>
            </a:r>
            <a:r>
              <a:rPr lang="es-ES" sz="2400" b="1" cap="none" dirty="0">
                <a:solidFill>
                  <a:srgbClr val="92D05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monzon3.com</a:t>
            </a:r>
            <a:endParaRPr lang="es-ES" sz="2400" b="1" dirty="0">
              <a:solidFill>
                <a:srgbClr val="92D050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2400" dirty="0">
                <a:solidFill>
                  <a:srgbClr val="92D05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TAMBIÉN SERÁ UTILIZADO COMO MEDIO PARA COMPARTIR  LAS ACTIVIDADES QUE SE REALICEN EN CASA.</a:t>
            </a:r>
          </a:p>
          <a:p>
            <a:pPr algn="ctr"/>
            <a:endParaRPr lang="es-ES" sz="3200" b="1" dirty="0"/>
          </a:p>
        </p:txBody>
      </p:sp>
    </p:spTree>
    <p:extLst>
      <p:ext uri="{BB962C8B-B14F-4D97-AF65-F5344CB8AC3E}">
        <p14:creationId xmlns:p14="http://schemas.microsoft.com/office/powerpoint/2010/main" val="30299452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B51F42CE-20F4-4B9B-8139-90CEFCB73C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7040" y="542353"/>
            <a:ext cx="8646703" cy="5625493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s-ES" sz="4700" b="1" dirty="0">
                <a:solidFill>
                  <a:srgbClr val="92D050"/>
                </a:solidFill>
              </a:rPr>
              <a:t>metodología</a:t>
            </a:r>
          </a:p>
          <a:p>
            <a:endParaRPr lang="es-ES" sz="2400" dirty="0">
              <a:solidFill>
                <a:srgbClr val="92D050"/>
              </a:solidFill>
            </a:endParaRPr>
          </a:p>
          <a:p>
            <a:r>
              <a:rPr lang="es-ES" sz="2400" dirty="0">
                <a:solidFill>
                  <a:srgbClr val="92D050"/>
                </a:solidFill>
              </a:rPr>
              <a:t>Vamos a intentar LLEVAR UNA METODOLOGÍA LO MÁS PARECIDA POSIBLE A LA QUE DEFINE AL CENTRO, PERO </a:t>
            </a:r>
            <a:r>
              <a:rPr lang="es-ES" sz="2400" b="1" dirty="0">
                <a:solidFill>
                  <a:srgbClr val="92D050"/>
                </a:solidFill>
              </a:rPr>
              <a:t>ÚNICAMENTE DENTRO DEL GEC.</a:t>
            </a:r>
          </a:p>
          <a:p>
            <a:r>
              <a:rPr lang="es-ES" sz="2400" dirty="0">
                <a:solidFill>
                  <a:srgbClr val="92D050"/>
                </a:solidFill>
              </a:rPr>
              <a:t>-</a:t>
            </a:r>
            <a:r>
              <a:rPr lang="es-ES" sz="2400" b="1" dirty="0">
                <a:solidFill>
                  <a:srgbClr val="92D050"/>
                </a:solidFill>
              </a:rPr>
              <a:t>PROYECTOS de centro</a:t>
            </a:r>
            <a:r>
              <a:rPr lang="es-ES" sz="2400" dirty="0">
                <a:solidFill>
                  <a:srgbClr val="92D050"/>
                </a:solidFill>
              </a:rPr>
              <a:t>: pie, huerto, radio y </a:t>
            </a:r>
            <a:r>
              <a:rPr lang="es-ES" sz="2400" dirty="0" err="1">
                <a:solidFill>
                  <a:srgbClr val="92D050"/>
                </a:solidFill>
              </a:rPr>
              <a:t>brit</a:t>
            </a:r>
            <a:r>
              <a:rPr lang="es-ES" sz="2400" dirty="0">
                <a:solidFill>
                  <a:srgbClr val="92D050"/>
                </a:solidFill>
              </a:rPr>
              <a:t>.</a:t>
            </a:r>
          </a:p>
          <a:p>
            <a:r>
              <a:rPr lang="es-ES" sz="2400" dirty="0">
                <a:solidFill>
                  <a:srgbClr val="92D050"/>
                </a:solidFill>
              </a:rPr>
              <a:t>-</a:t>
            </a:r>
            <a:r>
              <a:rPr lang="es-ES" sz="2400" b="1" dirty="0">
                <a:solidFill>
                  <a:srgbClr val="92D050"/>
                </a:solidFill>
              </a:rPr>
              <a:t>proyectos de trabajo</a:t>
            </a:r>
            <a:r>
              <a:rPr lang="es-ES" sz="2400" dirty="0">
                <a:solidFill>
                  <a:srgbClr val="92D050"/>
                </a:solidFill>
              </a:rPr>
              <a:t>: nivelares y de etapa, (cada uno dentro de su </a:t>
            </a:r>
            <a:r>
              <a:rPr lang="es-ES" sz="2400" dirty="0" err="1">
                <a:solidFill>
                  <a:srgbClr val="92D050"/>
                </a:solidFill>
              </a:rPr>
              <a:t>gec</a:t>
            </a:r>
            <a:r>
              <a:rPr lang="es-ES" sz="2400" dirty="0">
                <a:solidFill>
                  <a:srgbClr val="92D050"/>
                </a:solidFill>
              </a:rPr>
              <a:t>).</a:t>
            </a:r>
          </a:p>
          <a:p>
            <a:r>
              <a:rPr lang="es-ES" sz="2400" dirty="0">
                <a:solidFill>
                  <a:srgbClr val="92D050"/>
                </a:solidFill>
              </a:rPr>
              <a:t>-TRABAJO DE </a:t>
            </a:r>
            <a:r>
              <a:rPr lang="es-ES" sz="2400" b="1" dirty="0">
                <a:solidFill>
                  <a:srgbClr val="92D050"/>
                </a:solidFill>
              </a:rPr>
              <a:t>LECTOESCRITURA Y LÓGICO MATEMÁTICAS </a:t>
            </a:r>
            <a:r>
              <a:rPr lang="es-ES" sz="2400" dirty="0">
                <a:solidFill>
                  <a:srgbClr val="92D050"/>
                </a:solidFill>
              </a:rPr>
              <a:t>CON FICHAS ELABORADAS Y MATERIALES ADECUADOS.</a:t>
            </a:r>
          </a:p>
          <a:p>
            <a:r>
              <a:rPr lang="es-ES" sz="2400" dirty="0">
                <a:solidFill>
                  <a:srgbClr val="92D050"/>
                </a:solidFill>
              </a:rPr>
              <a:t>-</a:t>
            </a:r>
            <a:r>
              <a:rPr lang="es-ES" sz="2400" b="1" dirty="0">
                <a:solidFill>
                  <a:srgbClr val="92D050"/>
                </a:solidFill>
              </a:rPr>
              <a:t>TALLERES y rincones</a:t>
            </a:r>
            <a:r>
              <a:rPr lang="es-ES" sz="2400" dirty="0">
                <a:solidFill>
                  <a:srgbClr val="92D050"/>
                </a:solidFill>
              </a:rPr>
              <a:t>.</a:t>
            </a:r>
          </a:p>
          <a:p>
            <a:r>
              <a:rPr lang="es-ES" sz="2400" dirty="0">
                <a:solidFill>
                  <a:srgbClr val="92D050"/>
                </a:solidFill>
              </a:rPr>
              <a:t>-</a:t>
            </a:r>
            <a:r>
              <a:rPr lang="es-ES" sz="2400" b="1" dirty="0">
                <a:solidFill>
                  <a:srgbClr val="92D050"/>
                </a:solidFill>
              </a:rPr>
              <a:t>PSICOMOTRICIDAD</a:t>
            </a:r>
            <a:r>
              <a:rPr lang="es-ES" sz="2400" dirty="0">
                <a:solidFill>
                  <a:srgbClr val="92D050"/>
                </a:solidFill>
              </a:rPr>
              <a:t>. La imparte vero en inglés. Avisaremos de los días que la realizan para que traigan ropa y calzado adecuado.</a:t>
            </a:r>
          </a:p>
          <a:p>
            <a:r>
              <a:rPr lang="es-ES" sz="2400" dirty="0">
                <a:solidFill>
                  <a:srgbClr val="92D050"/>
                </a:solidFill>
              </a:rPr>
              <a:t>-</a:t>
            </a:r>
            <a:r>
              <a:rPr lang="es-ES" sz="2400" b="1" dirty="0">
                <a:solidFill>
                  <a:srgbClr val="92D050"/>
                </a:solidFill>
              </a:rPr>
              <a:t>MÚSICA</a:t>
            </a:r>
            <a:r>
              <a:rPr lang="es-ES" sz="2400" dirty="0">
                <a:solidFill>
                  <a:srgbClr val="92D050"/>
                </a:solidFill>
              </a:rPr>
              <a:t>. Impartida por las tutoras.</a:t>
            </a:r>
          </a:p>
          <a:p>
            <a:r>
              <a:rPr lang="es-ES" sz="2400" dirty="0">
                <a:solidFill>
                  <a:srgbClr val="92D050"/>
                </a:solidFill>
              </a:rPr>
              <a:t>-</a:t>
            </a:r>
            <a:r>
              <a:rPr lang="es-ES" sz="2400" b="1" dirty="0">
                <a:solidFill>
                  <a:srgbClr val="92D050"/>
                </a:solidFill>
              </a:rPr>
              <a:t>ANIMACIÓN A LA LECTURA</a:t>
            </a:r>
            <a:r>
              <a:rPr lang="es-ES" sz="2400" dirty="0">
                <a:solidFill>
                  <a:srgbClr val="92D050"/>
                </a:solidFill>
              </a:rPr>
              <a:t>. CUENTOS COMO ELEMENTO ESENCIAL.</a:t>
            </a:r>
          </a:p>
          <a:p>
            <a:r>
              <a:rPr lang="es-ES" sz="2400" dirty="0">
                <a:solidFill>
                  <a:srgbClr val="92D050"/>
                </a:solidFill>
              </a:rPr>
              <a:t>-</a:t>
            </a:r>
            <a:r>
              <a:rPr lang="es-ES" sz="2400" b="1" dirty="0">
                <a:solidFill>
                  <a:srgbClr val="92D050"/>
                </a:solidFill>
              </a:rPr>
              <a:t>ASAMBLEA</a:t>
            </a:r>
            <a:r>
              <a:rPr lang="es-ES" sz="2400" dirty="0">
                <a:solidFill>
                  <a:srgbClr val="92D050"/>
                </a:solidFill>
              </a:rPr>
              <a:t>.</a:t>
            </a:r>
          </a:p>
          <a:p>
            <a:endParaRPr lang="es-ES" sz="2400" dirty="0">
              <a:solidFill>
                <a:srgbClr val="92D050"/>
              </a:solidFill>
            </a:endParaRPr>
          </a:p>
          <a:p>
            <a:endParaRPr lang="es-ES" sz="2400" dirty="0">
              <a:solidFill>
                <a:srgbClr val="92D050"/>
              </a:solidFill>
            </a:endParaRPr>
          </a:p>
        </p:txBody>
      </p:sp>
      <p:pic>
        <p:nvPicPr>
          <p:cNvPr id="4" name="Picture 2" descr="https://1.bp.blogspot.com/-wPWU-nKFF6g/W-Q2-rx9hOI/AAAAAAAAlLo/yFw5sJeNDGgEECcHmNK_HKbdQle5nz3IACLcBGAs/s640/IMG_20181108_101356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t="23438" b="9374"/>
          <a:stretch>
            <a:fillRect/>
          </a:stretch>
        </p:blipFill>
        <p:spPr bwMode="auto">
          <a:xfrm rot="560618">
            <a:off x="9162771" y="2673070"/>
            <a:ext cx="2523559" cy="12716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8" descr="https://1.bp.blogspot.com/-HMqhn34ppCM/XXt_5ifTZqI/AAAAAAAA58M/jGjsf3JbqeQNCojri2ElDWkfEAiEeg7NwCNcBGAsYHQ/s640/IMG_20190913_0952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5828">
            <a:off x="9539457" y="4801995"/>
            <a:ext cx="2195090" cy="12381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10 Imagen" descr="IMG_20180316_125807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 rot="348053">
            <a:off x="10110844" y="747886"/>
            <a:ext cx="1426575" cy="1453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2882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9DC93271-9A43-436E-BCC8-B7B3052394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5060" y="899057"/>
            <a:ext cx="8825658" cy="501389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s-ES" sz="4000" b="1" dirty="0" err="1">
                <a:solidFill>
                  <a:srgbClr val="92D050"/>
                </a:solidFill>
              </a:rPr>
              <a:t>Brit</a:t>
            </a:r>
            <a:endParaRPr lang="es-ES" sz="4000" b="1" dirty="0">
              <a:solidFill>
                <a:srgbClr val="92D050"/>
              </a:solidFill>
            </a:endParaRPr>
          </a:p>
          <a:p>
            <a:pPr algn="ctr"/>
            <a:r>
              <a:rPr lang="es-ES" sz="2400" dirty="0">
                <a:solidFill>
                  <a:srgbClr val="92D050"/>
                </a:solidFill>
              </a:rPr>
              <a:t>En infantil, se imparten </a:t>
            </a:r>
            <a:r>
              <a:rPr lang="es-ES" sz="2400" b="1" dirty="0">
                <a:solidFill>
                  <a:srgbClr val="92D050"/>
                </a:solidFill>
              </a:rPr>
              <a:t>10 sesiones incluida la </a:t>
            </a:r>
            <a:r>
              <a:rPr lang="es-ES" sz="2400" b="1" dirty="0" err="1">
                <a:solidFill>
                  <a:srgbClr val="92D050"/>
                </a:solidFill>
              </a:rPr>
              <a:t>psicomotricidad</a:t>
            </a:r>
            <a:r>
              <a:rPr lang="es-ES" sz="2400" b="1" dirty="0">
                <a:solidFill>
                  <a:srgbClr val="92D050"/>
                </a:solidFill>
              </a:rPr>
              <a:t>.</a:t>
            </a:r>
          </a:p>
          <a:p>
            <a:pPr algn="ctr"/>
            <a:r>
              <a:rPr lang="es-ES" sz="2400" b="1" dirty="0">
                <a:solidFill>
                  <a:srgbClr val="92D050"/>
                </a:solidFill>
              </a:rPr>
              <a:t>4 </a:t>
            </a:r>
            <a:r>
              <a:rPr lang="es-ES" sz="2400" dirty="0">
                <a:solidFill>
                  <a:srgbClr val="92D050"/>
                </a:solidFill>
              </a:rPr>
              <a:t>son impartidas por </a:t>
            </a:r>
            <a:r>
              <a:rPr lang="es-ES" sz="2400" b="1" dirty="0">
                <a:solidFill>
                  <a:srgbClr val="92D050"/>
                </a:solidFill>
              </a:rPr>
              <a:t>vero</a:t>
            </a:r>
            <a:r>
              <a:rPr lang="es-ES" sz="2400" dirty="0">
                <a:solidFill>
                  <a:srgbClr val="92D050"/>
                </a:solidFill>
              </a:rPr>
              <a:t>.</a:t>
            </a:r>
          </a:p>
          <a:p>
            <a:pPr algn="ctr"/>
            <a:endParaRPr lang="es-ES" sz="2400" dirty="0">
              <a:solidFill>
                <a:srgbClr val="92D050"/>
              </a:solidFill>
            </a:endParaRPr>
          </a:p>
          <a:p>
            <a:pPr algn="ctr"/>
            <a:r>
              <a:rPr lang="es-ES" sz="2400" b="1" dirty="0">
                <a:solidFill>
                  <a:srgbClr val="92D050"/>
                </a:solidFill>
              </a:rPr>
              <a:t>2º infantil a</a:t>
            </a:r>
            <a:r>
              <a:rPr lang="es-ES" sz="2400" dirty="0">
                <a:solidFill>
                  <a:srgbClr val="92D050"/>
                </a:solidFill>
              </a:rPr>
              <a:t>: 6 sesiones </a:t>
            </a:r>
            <a:r>
              <a:rPr lang="es-ES" sz="2400" dirty="0" err="1">
                <a:solidFill>
                  <a:srgbClr val="92D050"/>
                </a:solidFill>
              </a:rPr>
              <a:t>ivanka</a:t>
            </a:r>
            <a:endParaRPr lang="es-ES" sz="2400" dirty="0">
              <a:solidFill>
                <a:srgbClr val="92D050"/>
              </a:solidFill>
            </a:endParaRPr>
          </a:p>
          <a:p>
            <a:pPr algn="ctr"/>
            <a:r>
              <a:rPr lang="es-ES" sz="2400" b="1" dirty="0">
                <a:solidFill>
                  <a:srgbClr val="92D050"/>
                </a:solidFill>
              </a:rPr>
              <a:t>2º infantil b</a:t>
            </a:r>
            <a:r>
              <a:rPr lang="es-ES" sz="2400" dirty="0">
                <a:solidFill>
                  <a:srgbClr val="92D050"/>
                </a:solidFill>
              </a:rPr>
              <a:t>: 6 sesiones verónica</a:t>
            </a:r>
          </a:p>
          <a:p>
            <a:pPr algn="ctr"/>
            <a:r>
              <a:rPr lang="es-ES" sz="2400" b="1" dirty="0">
                <a:solidFill>
                  <a:srgbClr val="92D050"/>
                </a:solidFill>
              </a:rPr>
              <a:t>3º infantil a y b</a:t>
            </a:r>
            <a:r>
              <a:rPr lang="es-ES" sz="2400" dirty="0">
                <a:solidFill>
                  <a:srgbClr val="92D050"/>
                </a:solidFill>
              </a:rPr>
              <a:t>: 6 sesiones lucía</a:t>
            </a:r>
          </a:p>
          <a:p>
            <a:pPr algn="ctr"/>
            <a:endParaRPr lang="es-ES" sz="2400" dirty="0">
              <a:solidFill>
                <a:srgbClr val="92D050"/>
              </a:solidFill>
            </a:endParaRPr>
          </a:p>
          <a:p>
            <a:pPr algn="ctr"/>
            <a:endParaRPr lang="es-ES" sz="2400" dirty="0">
              <a:solidFill>
                <a:srgbClr val="92D050"/>
              </a:solidFill>
            </a:endParaRPr>
          </a:p>
          <a:p>
            <a:pPr algn="ctr"/>
            <a:r>
              <a:rPr lang="es-ES" sz="2400" dirty="0">
                <a:solidFill>
                  <a:srgbClr val="92D050"/>
                </a:solidFill>
              </a:rPr>
              <a:t>Se refuerzan los contenidos de las tres áreas en coordinación con las tutoras, utilizando siempre el inglés como lengua de comunicación.</a:t>
            </a:r>
          </a:p>
          <a:p>
            <a:pPr algn="ctr"/>
            <a:endParaRPr lang="es-ES" sz="4000" b="1" dirty="0">
              <a:solidFill>
                <a:srgbClr val="92D050"/>
              </a:solidFill>
            </a:endParaRPr>
          </a:p>
        </p:txBody>
      </p:sp>
      <p:pic>
        <p:nvPicPr>
          <p:cNvPr id="5" name="18 Imagen" descr="VERO.jpg"/>
          <p:cNvPicPr>
            <a:picLocks noChangeAspect="1"/>
          </p:cNvPicPr>
          <p:nvPr/>
        </p:nvPicPr>
        <p:blipFill>
          <a:blip r:embed="rId2" cstate="print"/>
          <a:srcRect l="9288" t="13853" r="16368" b="17576"/>
          <a:stretch>
            <a:fillRect/>
          </a:stretch>
        </p:blipFill>
        <p:spPr>
          <a:xfrm>
            <a:off x="7803775" y="1798320"/>
            <a:ext cx="956522" cy="117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https://1.bp.blogspot.com/-7IGX7BliLO4/XjRaloHEciI/AAAAAAABCSU/ocNTA30EUycjoCQOHsws2YOllAmP9-83QCNcBGAsYHQ/s320/IMG-20200129-WA0045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708" y="2167403"/>
            <a:ext cx="1714155" cy="2285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2461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333B68AB-8602-4245-8B9A-1F856935C5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5440" y="829192"/>
            <a:ext cx="8804366" cy="5025145"/>
          </a:xfrm>
        </p:spPr>
        <p:txBody>
          <a:bodyPr>
            <a:normAutofit/>
          </a:bodyPr>
          <a:lstStyle/>
          <a:p>
            <a:pPr algn="ctr"/>
            <a:r>
              <a:rPr lang="es-ES" sz="4400" b="1" dirty="0">
                <a:solidFill>
                  <a:srgbClr val="92D05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Otras cuestiones</a:t>
            </a:r>
          </a:p>
          <a:p>
            <a:r>
              <a:rPr lang="es-ES" sz="1800" b="1" dirty="0">
                <a:solidFill>
                  <a:srgbClr val="92D050"/>
                </a:solidFill>
              </a:rPr>
              <a:t>*Seguimos trabajando las normas, hábitos y rutinas </a:t>
            </a:r>
            <a:r>
              <a:rPr lang="es-ES" sz="1800" dirty="0">
                <a:solidFill>
                  <a:srgbClr val="92D050"/>
                </a:solidFill>
              </a:rPr>
              <a:t>para contribuir al desarrollo </a:t>
            </a:r>
            <a:r>
              <a:rPr lang="es-ES" dirty="0">
                <a:solidFill>
                  <a:srgbClr val="92D050"/>
                </a:solidFill>
              </a:rPr>
              <a:t>global </a:t>
            </a:r>
            <a:r>
              <a:rPr lang="es-ES" sz="1800" dirty="0">
                <a:solidFill>
                  <a:srgbClr val="92D050"/>
                </a:solidFill>
              </a:rPr>
              <a:t>de vuestro hijos/as de la mejor forma posible.</a:t>
            </a:r>
          </a:p>
          <a:p>
            <a:r>
              <a:rPr lang="es-ES" dirty="0">
                <a:solidFill>
                  <a:srgbClr val="92D05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s-ES" b="1" dirty="0">
                <a:solidFill>
                  <a:srgbClr val="92D05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ALERGIAS: </a:t>
            </a:r>
            <a:r>
              <a:rPr lang="es-ES" dirty="0">
                <a:solidFill>
                  <a:srgbClr val="92D05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ES IMPORTANTE INFORMAR POR ESCRITO A TRAVÉS DE MAIL O TELEGRAM DE LAS ALERGIAS QUE SURGEN Y DE LAS QUE DESAPARECEN.</a:t>
            </a:r>
          </a:p>
          <a:p>
            <a:r>
              <a:rPr lang="es-ES" dirty="0">
                <a:solidFill>
                  <a:srgbClr val="92D05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s-ES" b="1" dirty="0">
                <a:solidFill>
                  <a:srgbClr val="92D05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LA ROPA Y EL CALZADO </a:t>
            </a:r>
            <a:r>
              <a:rPr lang="es-ES" dirty="0">
                <a:solidFill>
                  <a:srgbClr val="92D05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DEBE SER CÓMODO. DEBE ESTAR MARCADA CON SU NOMBRE. LAS CHAQUETAS DEBEN LLEVAR UNA CINTA PARA PODER COLGARLAS.</a:t>
            </a:r>
          </a:p>
          <a:p>
            <a:r>
              <a:rPr lang="es-ES" dirty="0">
                <a:solidFill>
                  <a:srgbClr val="92D05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*CADA DÍA HAY QUE TRAER UNA </a:t>
            </a:r>
            <a:r>
              <a:rPr lang="es-ES" b="1" dirty="0">
                <a:solidFill>
                  <a:srgbClr val="92D05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BOLSA</a:t>
            </a:r>
            <a:r>
              <a:rPr lang="es-ES" dirty="0">
                <a:solidFill>
                  <a:srgbClr val="92D05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CON EL NOMBRE QUE CONTENGA EL ALMUERZO </a:t>
            </a:r>
            <a:r>
              <a:rPr lang="es-ES" b="1" dirty="0">
                <a:solidFill>
                  <a:srgbClr val="92D05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Y LA BOTELLA DE AGUA MARCADA</a:t>
            </a:r>
            <a:r>
              <a:rPr lang="es-ES" dirty="0">
                <a:solidFill>
                  <a:srgbClr val="92D05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s-ES" b="1" dirty="0">
                <a:solidFill>
                  <a:srgbClr val="92D05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NO SE DEBE TRAER NADA MÁS.</a:t>
            </a:r>
          </a:p>
          <a:p>
            <a:r>
              <a:rPr lang="es-ES" b="1" dirty="0">
                <a:solidFill>
                  <a:srgbClr val="92D05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s-ES" dirty="0">
                <a:solidFill>
                  <a:srgbClr val="92D05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TODO EL MATERIAL QUE SE UTILIZA EN EL AULA SE COMPRA DESDE EL CENTRO CON LOS </a:t>
            </a:r>
            <a:r>
              <a:rPr lang="es-ES" b="1" dirty="0">
                <a:solidFill>
                  <a:srgbClr val="92D05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90 EUROS </a:t>
            </a:r>
            <a:r>
              <a:rPr lang="es-ES" dirty="0">
                <a:solidFill>
                  <a:srgbClr val="92D05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QUE PAGAN DE CUOTA LAS FAMILIAS A PRINCIPIO DE CURSO. </a:t>
            </a:r>
            <a:r>
              <a:rPr lang="es-ES" b="1" dirty="0">
                <a:solidFill>
                  <a:srgbClr val="92D05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SE AVISARÁ EN LA WEB DE PLAZOS Y PROCEDIMIENTO.</a:t>
            </a:r>
          </a:p>
          <a:p>
            <a:endParaRPr lang="es-ES" sz="1800" dirty="0">
              <a:solidFill>
                <a:srgbClr val="92D050"/>
              </a:solidFill>
            </a:endParaRPr>
          </a:p>
          <a:p>
            <a:endParaRPr lang="es-ES" sz="1800" dirty="0">
              <a:solidFill>
                <a:srgbClr val="92D050"/>
              </a:solidFill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836478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FF9B3667-7A21-4E9F-8409-CF993C2199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4711" y="803691"/>
            <a:ext cx="9843911" cy="5405198"/>
          </a:xfrm>
        </p:spPr>
        <p:txBody>
          <a:bodyPr>
            <a:norm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" sz="4000" b="1" dirty="0">
                <a:solidFill>
                  <a:srgbClr val="92D05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CUMPLEAÑOS MONTESSORI.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2400" b="1" dirty="0">
                <a:solidFill>
                  <a:srgbClr val="92D05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Para celebrar el cumpleaños de los </a:t>
            </a:r>
            <a:r>
              <a:rPr lang="es-ES" sz="2400" b="1" dirty="0" err="1">
                <a:solidFill>
                  <a:srgbClr val="92D05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niñ@s</a:t>
            </a:r>
            <a:r>
              <a:rPr lang="es-ES" sz="2400" b="1" dirty="0">
                <a:solidFill>
                  <a:srgbClr val="92D05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necesitamos que nos mandéis por mail o Telegram 4 FOTOS </a:t>
            </a:r>
            <a:r>
              <a:rPr lang="es-ES" sz="2400" dirty="0">
                <a:solidFill>
                  <a:srgbClr val="92D05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correspondientes al nacimiento y a los tres cumpleaños. El cumpleañero enseñará las fotos a sus compañeros.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s-ES" sz="2400" dirty="0">
              <a:solidFill>
                <a:srgbClr val="92D050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s-ES" sz="2400" dirty="0">
              <a:solidFill>
                <a:srgbClr val="92D050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2400" dirty="0">
                <a:solidFill>
                  <a:srgbClr val="92D05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NO SE </a:t>
            </a:r>
            <a:r>
              <a:rPr lang="es-ES" sz="2400" dirty="0">
                <a:solidFill>
                  <a:srgbClr val="92D05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debe traer nada más al centro y no se repartirán invitaciones de cumples ni chuches en el recinto.</a:t>
            </a:r>
            <a:endParaRPr lang="es-ES" sz="2400" dirty="0">
              <a:solidFill>
                <a:srgbClr val="92D050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50"/>
          <a:stretch/>
        </p:blipFill>
        <p:spPr>
          <a:xfrm>
            <a:off x="4745176" y="3506290"/>
            <a:ext cx="1530330" cy="161685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7154" y="3506289"/>
            <a:ext cx="2155807" cy="1616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6956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s-ES" b="1" dirty="0"/>
              <a:t>¡GRACIAS A TOD@S!</a:t>
            </a:r>
            <a:br>
              <a:rPr lang="es-ES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581331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la de reuniones Ion">
  <a:themeElements>
    <a:clrScheme name="Azul cáli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Sala de reuniones 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la de reuniones 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667</TotalTime>
  <Words>1853</Words>
  <Application>Microsoft Office PowerPoint</Application>
  <PresentationFormat>Panorámica</PresentationFormat>
  <Paragraphs>185</Paragraphs>
  <Slides>24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30" baseType="lpstr">
      <vt:lpstr>Arial</vt:lpstr>
      <vt:lpstr>Calibri</vt:lpstr>
      <vt:lpstr>Century Gothic</vt:lpstr>
      <vt:lpstr>Times New Roman</vt:lpstr>
      <vt:lpstr>Wingdings 3</vt:lpstr>
      <vt:lpstr>Sala de reuniones Ion</vt:lpstr>
      <vt:lpstr>REUNIÓN DE INICIO DE CURSO.  2º y 3º EDUCACIÓN INFANTIL.</vt:lpstr>
      <vt:lpstr>Presentación de PowerPoint</vt:lpstr>
      <vt:lpstr>Presentación de PowerPoint</vt:lpstr>
      <vt:lpstr>Presentación de PowerPoint</vt:lpstr>
      <vt:lpstr>ENTRADA ESCALONADA.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¡GRACIAS A TOD@S!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REUNIÓN DE INICIO DE CURSO.  1º EDUCACIÓN INFANTIL.</dc:title>
  <dc:creator>Alberto Buil Villacampa</dc:creator>
  <cp:lastModifiedBy>Jefatura Monzon3</cp:lastModifiedBy>
  <cp:revision>85</cp:revision>
  <dcterms:created xsi:type="dcterms:W3CDTF">2020-09-02T21:54:07Z</dcterms:created>
  <dcterms:modified xsi:type="dcterms:W3CDTF">2020-09-08T09:25:15Z</dcterms:modified>
</cp:coreProperties>
</file>